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85" r:id="rId2"/>
    <p:sldId id="296" r:id="rId3"/>
    <p:sldId id="295" r:id="rId4"/>
    <p:sldId id="297" r:id="rId5"/>
    <p:sldId id="299" r:id="rId6"/>
    <p:sldId id="298" r:id="rId7"/>
    <p:sldId id="306" r:id="rId8"/>
    <p:sldId id="304" r:id="rId9"/>
    <p:sldId id="305" r:id="rId10"/>
    <p:sldId id="300" r:id="rId11"/>
    <p:sldId id="301" r:id="rId12"/>
    <p:sldId id="302" r:id="rId13"/>
    <p:sldId id="303" r:id="rId14"/>
    <p:sldId id="261" r:id="rId15"/>
    <p:sldId id="293" r:id="rId16"/>
    <p:sldId id="263" r:id="rId17"/>
    <p:sldId id="283" r:id="rId18"/>
    <p:sldId id="282" r:id="rId19"/>
    <p:sldId id="265" r:id="rId20"/>
    <p:sldId id="266" r:id="rId21"/>
    <p:sldId id="267" r:id="rId22"/>
    <p:sldId id="268" r:id="rId23"/>
    <p:sldId id="269" r:id="rId24"/>
    <p:sldId id="270" r:id="rId25"/>
    <p:sldId id="271" r:id="rId26"/>
    <p:sldId id="274" r:id="rId27"/>
    <p:sldId id="273" r:id="rId28"/>
    <p:sldId id="281" r:id="rId29"/>
    <p:sldId id="286" r:id="rId30"/>
    <p:sldId id="288" r:id="rId31"/>
    <p:sldId id="287" r:id="rId32"/>
    <p:sldId id="289" r:id="rId33"/>
    <p:sldId id="276" r:id="rId34"/>
    <p:sldId id="277" r:id="rId35"/>
    <p:sldId id="307" r:id="rId36"/>
    <p:sldId id="308" r:id="rId37"/>
    <p:sldId id="309" r:id="rId38"/>
    <p:sldId id="310" r:id="rId39"/>
    <p:sldId id="311" r:id="rId40"/>
    <p:sldId id="278" r:id="rId41"/>
    <p:sldId id="280" r:id="rId42"/>
    <p:sldId id="284" r:id="rId4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FDCDC5-2120-4D91-A278-E28E848C8288}" type="datetimeFigureOut">
              <a:rPr lang="tr-TR" smtClean="0"/>
              <a:t>10.4.2017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6CEEAB-8C3F-4103-82EF-BEEC62E05F5D}" type="slidenum">
              <a:rPr lang="tr-TR" smtClean="0"/>
              <a:t>‹#›</a:t>
            </a:fld>
            <a:endParaRPr lang="tr-TR"/>
          </a:p>
        </p:txBody>
      </p:sp>
    </p:spTree>
    <p:extLst>
      <p:ext uri="{BB962C8B-B14F-4D97-AF65-F5344CB8AC3E}">
        <p14:creationId xmlns:p14="http://schemas.microsoft.com/office/powerpoint/2010/main" val="1626619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9E108A4-86EF-4F53-B4A6-9E1E08576EB8}" type="datetimeFigureOut">
              <a:rPr lang="tr-TR" smtClean="0"/>
              <a:t>10.4.2017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1148192-954E-48BD-8D27-B0F0C7B5183C}" type="slidenum">
              <a:rPr lang="tr-TR" smtClean="0"/>
              <a:t>‹#›</a:t>
            </a:fld>
            <a:endParaRPr lang="tr-TR"/>
          </a:p>
        </p:txBody>
      </p:sp>
    </p:spTree>
    <p:extLst>
      <p:ext uri="{BB962C8B-B14F-4D97-AF65-F5344CB8AC3E}">
        <p14:creationId xmlns:p14="http://schemas.microsoft.com/office/powerpoint/2010/main" val="2518912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9E108A4-86EF-4F53-B4A6-9E1E08576EB8}" type="datetimeFigureOut">
              <a:rPr lang="tr-TR" smtClean="0"/>
              <a:t>10.4.2017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1148192-954E-48BD-8D27-B0F0C7B5183C}" type="slidenum">
              <a:rPr lang="tr-TR" smtClean="0"/>
              <a:t>‹#›</a:t>
            </a:fld>
            <a:endParaRPr lang="tr-TR"/>
          </a:p>
        </p:txBody>
      </p:sp>
    </p:spTree>
    <p:extLst>
      <p:ext uri="{BB962C8B-B14F-4D97-AF65-F5344CB8AC3E}">
        <p14:creationId xmlns:p14="http://schemas.microsoft.com/office/powerpoint/2010/main" val="2128613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9E108A4-86EF-4F53-B4A6-9E1E08576EB8}" type="datetimeFigureOut">
              <a:rPr lang="tr-TR" smtClean="0"/>
              <a:t>10.4.2017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1148192-954E-48BD-8D27-B0F0C7B5183C}" type="slidenum">
              <a:rPr lang="tr-TR" smtClean="0"/>
              <a:t>‹#›</a:t>
            </a:fld>
            <a:endParaRPr lang="tr-TR"/>
          </a:p>
        </p:txBody>
      </p:sp>
    </p:spTree>
    <p:extLst>
      <p:ext uri="{BB962C8B-B14F-4D97-AF65-F5344CB8AC3E}">
        <p14:creationId xmlns:p14="http://schemas.microsoft.com/office/powerpoint/2010/main" val="1102792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9E108A4-86EF-4F53-B4A6-9E1E08576EB8}" type="datetimeFigureOut">
              <a:rPr lang="tr-TR" smtClean="0"/>
              <a:t>10.4.2017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1148192-954E-48BD-8D27-B0F0C7B5183C}" type="slidenum">
              <a:rPr lang="tr-TR" smtClean="0"/>
              <a:t>‹#›</a:t>
            </a:fld>
            <a:endParaRPr lang="tr-TR"/>
          </a:p>
        </p:txBody>
      </p:sp>
    </p:spTree>
    <p:extLst>
      <p:ext uri="{BB962C8B-B14F-4D97-AF65-F5344CB8AC3E}">
        <p14:creationId xmlns:p14="http://schemas.microsoft.com/office/powerpoint/2010/main" val="4133954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9E108A4-86EF-4F53-B4A6-9E1E08576EB8}" type="datetimeFigureOut">
              <a:rPr lang="tr-TR" smtClean="0"/>
              <a:t>10.4.2017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1148192-954E-48BD-8D27-B0F0C7B5183C}" type="slidenum">
              <a:rPr lang="tr-TR" smtClean="0"/>
              <a:t>‹#›</a:t>
            </a:fld>
            <a:endParaRPr lang="tr-TR"/>
          </a:p>
        </p:txBody>
      </p:sp>
    </p:spTree>
    <p:extLst>
      <p:ext uri="{BB962C8B-B14F-4D97-AF65-F5344CB8AC3E}">
        <p14:creationId xmlns:p14="http://schemas.microsoft.com/office/powerpoint/2010/main" val="1101255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9E108A4-86EF-4F53-B4A6-9E1E08576EB8}" type="datetimeFigureOut">
              <a:rPr lang="tr-TR" smtClean="0"/>
              <a:t>10.4.2017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1148192-954E-48BD-8D27-B0F0C7B5183C}" type="slidenum">
              <a:rPr lang="tr-TR" smtClean="0"/>
              <a:t>‹#›</a:t>
            </a:fld>
            <a:endParaRPr lang="tr-TR"/>
          </a:p>
        </p:txBody>
      </p:sp>
    </p:spTree>
    <p:extLst>
      <p:ext uri="{BB962C8B-B14F-4D97-AF65-F5344CB8AC3E}">
        <p14:creationId xmlns:p14="http://schemas.microsoft.com/office/powerpoint/2010/main" val="1681006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9E108A4-86EF-4F53-B4A6-9E1E08576EB8}" type="datetimeFigureOut">
              <a:rPr lang="tr-TR" smtClean="0"/>
              <a:t>10.4.2017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1148192-954E-48BD-8D27-B0F0C7B5183C}" type="slidenum">
              <a:rPr lang="tr-TR" smtClean="0"/>
              <a:t>‹#›</a:t>
            </a:fld>
            <a:endParaRPr lang="tr-TR"/>
          </a:p>
        </p:txBody>
      </p:sp>
    </p:spTree>
    <p:extLst>
      <p:ext uri="{BB962C8B-B14F-4D97-AF65-F5344CB8AC3E}">
        <p14:creationId xmlns:p14="http://schemas.microsoft.com/office/powerpoint/2010/main" val="1740178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9E108A4-86EF-4F53-B4A6-9E1E08576EB8}" type="datetimeFigureOut">
              <a:rPr lang="tr-TR" smtClean="0"/>
              <a:t>10.4.2017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1148192-954E-48BD-8D27-B0F0C7B5183C}" type="slidenum">
              <a:rPr lang="tr-TR" smtClean="0"/>
              <a:t>‹#›</a:t>
            </a:fld>
            <a:endParaRPr lang="tr-TR"/>
          </a:p>
        </p:txBody>
      </p:sp>
    </p:spTree>
    <p:extLst>
      <p:ext uri="{BB962C8B-B14F-4D97-AF65-F5344CB8AC3E}">
        <p14:creationId xmlns:p14="http://schemas.microsoft.com/office/powerpoint/2010/main" val="3751505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9E108A4-86EF-4F53-B4A6-9E1E08576EB8}" type="datetimeFigureOut">
              <a:rPr lang="tr-TR" smtClean="0"/>
              <a:t>10.4.2017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1148192-954E-48BD-8D27-B0F0C7B5183C}" type="slidenum">
              <a:rPr lang="tr-TR" smtClean="0"/>
              <a:t>‹#›</a:t>
            </a:fld>
            <a:endParaRPr lang="tr-TR"/>
          </a:p>
        </p:txBody>
      </p:sp>
    </p:spTree>
    <p:extLst>
      <p:ext uri="{BB962C8B-B14F-4D97-AF65-F5344CB8AC3E}">
        <p14:creationId xmlns:p14="http://schemas.microsoft.com/office/powerpoint/2010/main" val="3078806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9E108A4-86EF-4F53-B4A6-9E1E08576EB8}" type="datetimeFigureOut">
              <a:rPr lang="tr-TR" smtClean="0"/>
              <a:t>10.4.2017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1148192-954E-48BD-8D27-B0F0C7B5183C}" type="slidenum">
              <a:rPr lang="tr-TR" smtClean="0"/>
              <a:t>‹#›</a:t>
            </a:fld>
            <a:endParaRPr lang="tr-TR"/>
          </a:p>
        </p:txBody>
      </p:sp>
    </p:spTree>
    <p:extLst>
      <p:ext uri="{BB962C8B-B14F-4D97-AF65-F5344CB8AC3E}">
        <p14:creationId xmlns:p14="http://schemas.microsoft.com/office/powerpoint/2010/main" val="3801403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9E108A4-86EF-4F53-B4A6-9E1E08576EB8}" type="datetimeFigureOut">
              <a:rPr lang="tr-TR" smtClean="0"/>
              <a:t>10.4.2017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1148192-954E-48BD-8D27-B0F0C7B5183C}" type="slidenum">
              <a:rPr lang="tr-TR" smtClean="0"/>
              <a:t>‹#›</a:t>
            </a:fld>
            <a:endParaRPr lang="tr-TR"/>
          </a:p>
        </p:txBody>
      </p:sp>
    </p:spTree>
    <p:extLst>
      <p:ext uri="{BB962C8B-B14F-4D97-AF65-F5344CB8AC3E}">
        <p14:creationId xmlns:p14="http://schemas.microsoft.com/office/powerpoint/2010/main" val="1336991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E108A4-86EF-4F53-B4A6-9E1E08576EB8}" type="datetimeFigureOut">
              <a:rPr lang="tr-TR" smtClean="0"/>
              <a:t>10.4.2017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148192-954E-48BD-8D27-B0F0C7B5183C}" type="slidenum">
              <a:rPr lang="tr-TR" smtClean="0"/>
              <a:t>‹#›</a:t>
            </a:fld>
            <a:endParaRPr lang="tr-TR"/>
          </a:p>
        </p:txBody>
      </p:sp>
    </p:spTree>
    <p:extLst>
      <p:ext uri="{BB962C8B-B14F-4D97-AF65-F5344CB8AC3E}">
        <p14:creationId xmlns:p14="http://schemas.microsoft.com/office/powerpoint/2010/main" val="4279843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556935" y="1989340"/>
            <a:ext cx="9007594" cy="2308324"/>
          </a:xfrm>
          <a:prstGeom prst="rect">
            <a:avLst/>
          </a:prstGeom>
          <a:noFill/>
        </p:spPr>
        <p:txBody>
          <a:bodyPr wrap="none" rtlCol="0">
            <a:spAutoFit/>
          </a:bodyPr>
          <a:lstStyle/>
          <a:p>
            <a:pPr algn="ctr"/>
            <a:r>
              <a:rPr lang="tr-TR" sz="4800" b="1" dirty="0" smtClean="0">
                <a:solidFill>
                  <a:srgbClr val="FF0000"/>
                </a:solidFill>
                <a:latin typeface="Nyala" panose="02000504070300020003" pitchFamily="2" charset="0"/>
              </a:rPr>
              <a:t>ACİL DURUM VERİ GİRİŞİ İŞLEMLERİ</a:t>
            </a:r>
          </a:p>
          <a:p>
            <a:pPr algn="ctr"/>
            <a:r>
              <a:rPr lang="tr-TR" sz="4800" b="1" dirty="0" smtClean="0">
                <a:solidFill>
                  <a:srgbClr val="FF0000"/>
                </a:solidFill>
                <a:latin typeface="Nyala" panose="02000504070300020003" pitchFamily="2" charset="0"/>
              </a:rPr>
              <a:t> </a:t>
            </a:r>
          </a:p>
          <a:p>
            <a:pPr algn="ctr"/>
            <a:r>
              <a:rPr lang="tr-TR" sz="4800" b="1" dirty="0" smtClean="0">
                <a:solidFill>
                  <a:srgbClr val="FF0000"/>
                </a:solidFill>
                <a:latin typeface="Nyala" panose="02000504070300020003" pitchFamily="2" charset="0"/>
              </a:rPr>
              <a:t>BİLGİLENDİRME SUNUMU</a:t>
            </a:r>
            <a:endParaRPr lang="tr-TR" sz="4800" b="1" dirty="0">
              <a:solidFill>
                <a:srgbClr val="FF0000"/>
              </a:solidFill>
              <a:latin typeface="Nyala" panose="02000504070300020003" pitchFamily="2" charset="0"/>
            </a:endParaRPr>
          </a:p>
        </p:txBody>
      </p:sp>
      <p:sp>
        <p:nvSpPr>
          <p:cNvPr id="3" name="Metin kutusu 2"/>
          <p:cNvSpPr txBox="1"/>
          <p:nvPr/>
        </p:nvSpPr>
        <p:spPr>
          <a:xfrm>
            <a:off x="3024038" y="5075409"/>
            <a:ext cx="6073385" cy="830997"/>
          </a:xfrm>
          <a:prstGeom prst="rect">
            <a:avLst/>
          </a:prstGeom>
          <a:noFill/>
        </p:spPr>
        <p:txBody>
          <a:bodyPr wrap="square" rtlCol="0">
            <a:spAutoFit/>
          </a:bodyPr>
          <a:lstStyle/>
          <a:p>
            <a:pPr algn="ctr"/>
            <a:r>
              <a:rPr lang="tr-TR" sz="2400" b="1" dirty="0" smtClean="0">
                <a:latin typeface="Candara" panose="020E0502030303020204" pitchFamily="34" charset="0"/>
              </a:rPr>
              <a:t>Hakan YAMAN</a:t>
            </a:r>
          </a:p>
          <a:p>
            <a:pPr algn="ctr"/>
            <a:r>
              <a:rPr lang="tr-TR" sz="2400" b="1" dirty="0" smtClean="0">
                <a:latin typeface="Candara" panose="020E0502030303020204" pitchFamily="34" charset="0"/>
              </a:rPr>
              <a:t>İş Sağlığı ve Güvenliği Koordinatörü</a:t>
            </a:r>
            <a:endParaRPr lang="tr-TR" sz="2400" b="1" dirty="0">
              <a:latin typeface="Candara" panose="020E0502030303020204" pitchFamily="34" charset="0"/>
            </a:endParaRPr>
          </a:p>
        </p:txBody>
      </p:sp>
      <p:sp>
        <p:nvSpPr>
          <p:cNvPr id="4" name="Dikdörtgen 3"/>
          <p:cNvSpPr/>
          <p:nvPr/>
        </p:nvSpPr>
        <p:spPr>
          <a:xfrm>
            <a:off x="2609284" y="565264"/>
            <a:ext cx="6718506" cy="646331"/>
          </a:xfrm>
          <a:prstGeom prst="rect">
            <a:avLst/>
          </a:prstGeom>
        </p:spPr>
        <p:txBody>
          <a:bodyPr wrap="none">
            <a:spAutoFit/>
          </a:bodyPr>
          <a:lstStyle/>
          <a:p>
            <a:r>
              <a:rPr lang="tr-TR" sz="3600" b="1" dirty="0" smtClean="0">
                <a:latin typeface="Candara" panose="020E0502030303020204" pitchFamily="34" charset="0"/>
              </a:rPr>
              <a:t>İzmit </a:t>
            </a:r>
            <a:r>
              <a:rPr lang="tr-TR" sz="3600" b="1" dirty="0">
                <a:latin typeface="Candara" panose="020E0502030303020204" pitchFamily="34" charset="0"/>
              </a:rPr>
              <a:t>İlçe Milli Eğitim </a:t>
            </a:r>
            <a:r>
              <a:rPr lang="tr-TR" sz="3600" b="1" dirty="0" smtClean="0">
                <a:latin typeface="Candara" panose="020E0502030303020204" pitchFamily="34" charset="0"/>
              </a:rPr>
              <a:t>Müdürlüğü </a:t>
            </a:r>
            <a:endParaRPr lang="tr-TR" sz="3600" b="1" dirty="0">
              <a:latin typeface="Candara" panose="020E0502030303020204" pitchFamily="34" charset="0"/>
            </a:endParaRPr>
          </a:p>
        </p:txBody>
      </p:sp>
      <p:pic>
        <p:nvPicPr>
          <p:cNvPr id="5" name="Resim 4"/>
          <p:cNvPicPr>
            <a:picLocks noChangeAspect="1"/>
          </p:cNvPicPr>
          <p:nvPr/>
        </p:nvPicPr>
        <p:blipFill>
          <a:blip r:embed="rId2"/>
          <a:stretch>
            <a:fillRect/>
          </a:stretch>
        </p:blipFill>
        <p:spPr>
          <a:xfrm>
            <a:off x="10165591" y="156753"/>
            <a:ext cx="1817782" cy="1776867"/>
          </a:xfrm>
          <a:prstGeom prst="rect">
            <a:avLst/>
          </a:prstGeom>
        </p:spPr>
      </p:pic>
      <p:pic>
        <p:nvPicPr>
          <p:cNvPr id="6" name="Resim 5"/>
          <p:cNvPicPr>
            <a:picLocks noChangeAspect="1"/>
          </p:cNvPicPr>
          <p:nvPr/>
        </p:nvPicPr>
        <p:blipFill>
          <a:blip r:embed="rId2"/>
          <a:stretch>
            <a:fillRect/>
          </a:stretch>
        </p:blipFill>
        <p:spPr>
          <a:xfrm>
            <a:off x="156754" y="156753"/>
            <a:ext cx="1817782" cy="1776867"/>
          </a:xfrm>
          <a:prstGeom prst="rect">
            <a:avLst/>
          </a:prstGeom>
        </p:spPr>
      </p:pic>
    </p:spTree>
    <p:extLst>
      <p:ext uri="{BB962C8B-B14F-4D97-AF65-F5344CB8AC3E}">
        <p14:creationId xmlns:p14="http://schemas.microsoft.com/office/powerpoint/2010/main" val="378864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9005" y="1857503"/>
            <a:ext cx="11834948" cy="4939814"/>
          </a:xfrm>
          <a:prstGeom prst="rect">
            <a:avLst/>
          </a:prstGeom>
        </p:spPr>
        <p:txBody>
          <a:bodyPr wrap="square">
            <a:spAutoFit/>
          </a:bodyPr>
          <a:lstStyle/>
          <a:p>
            <a:pPr algn="ctr">
              <a:lnSpc>
                <a:spcPts val="1800"/>
              </a:lnSpc>
              <a:spcBef>
                <a:spcPts val="900"/>
              </a:spcBef>
              <a:spcAft>
                <a:spcPts val="900"/>
              </a:spcAft>
            </a:pPr>
            <a:r>
              <a:rPr lang="tr-TR" b="1" dirty="0">
                <a:latin typeface="Nyala" panose="02000504070300020003" pitchFamily="2" charset="0"/>
                <a:ea typeface="Calibri" panose="020F0502020204030204" pitchFamily="34" charset="0"/>
                <a:cs typeface="Times New Roman" panose="02020603050405020304" pitchFamily="18" charset="0"/>
              </a:rPr>
              <a:t>İKİNCİ BÖLÜM / Ekiplerin Kuruluşu, Görevleri ve Çalışma Esasları</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1800"/>
              </a:lnSpc>
              <a:spcBef>
                <a:spcPts val="900"/>
              </a:spcBef>
              <a:spcAft>
                <a:spcPts val="900"/>
              </a:spcAft>
            </a:pPr>
            <a:r>
              <a:rPr lang="tr-TR" dirty="0">
                <a:latin typeface="Nyala" panose="02000504070300020003" pitchFamily="2" charset="0"/>
                <a:ea typeface="Calibri" panose="020F0502020204030204" pitchFamily="34" charset="0"/>
                <a:cs typeface="Times New Roman" panose="02020603050405020304" pitchFamily="18" charset="0"/>
              </a:rPr>
              <a:t> </a:t>
            </a:r>
            <a:r>
              <a:rPr lang="tr-TR" b="1" dirty="0" smtClean="0">
                <a:latin typeface="Nyala" panose="02000504070300020003" pitchFamily="2" charset="0"/>
                <a:ea typeface="Calibri" panose="020F0502020204030204" pitchFamily="34" charset="0"/>
                <a:cs typeface="Times New Roman" panose="02020603050405020304" pitchFamily="18" charset="0"/>
              </a:rPr>
              <a:t>Ekiplerin </a:t>
            </a:r>
            <a:r>
              <a:rPr lang="tr-TR" b="1" dirty="0">
                <a:latin typeface="Nyala" panose="02000504070300020003" pitchFamily="2" charset="0"/>
                <a:ea typeface="Calibri" panose="020F0502020204030204" pitchFamily="34" charset="0"/>
                <a:cs typeface="Times New Roman" panose="02020603050405020304" pitchFamily="18" charset="0"/>
              </a:rPr>
              <a:t>kuruluşu</a:t>
            </a:r>
            <a:r>
              <a:rPr lang="tr-TR" dirty="0">
                <a:latin typeface="Nyala" panose="02000504070300020003" pitchFamily="2" charset="0"/>
                <a:ea typeface="Calibri" panose="020F0502020204030204" pitchFamily="34" charset="0"/>
                <a:cs typeface="Times New Roman" panose="02020603050405020304" pitchFamily="18" charset="0"/>
              </a:rPr>
              <a:t> / MADDE 86 - (1) Bina yüksekliği 30.50m. ’den fazla olan binaları ile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50 kişiden fazla insan bulunan her türlü yapı, bina, tesis ve işletmelerde Ek-B ‘deki acil durum ekipleri kurulur</a:t>
            </a:r>
            <a:r>
              <a:rPr lang="tr-TR" dirty="0">
                <a:latin typeface="Nyala" panose="02000504070300020003" pitchFamily="2" charset="0"/>
                <a:ea typeface="Calibri" panose="020F0502020204030204" pitchFamily="34" charset="0"/>
                <a:cs typeface="Times New Roman" panose="02020603050405020304" pitchFamily="18" charset="0"/>
              </a:rPr>
              <a:t>.</a:t>
            </a:r>
          </a:p>
          <a:p>
            <a:pPr>
              <a:lnSpc>
                <a:spcPts val="1800"/>
              </a:lnSpc>
              <a:spcBef>
                <a:spcPts val="900"/>
              </a:spcBef>
              <a:spcAft>
                <a:spcPts val="900"/>
              </a:spcAft>
            </a:pPr>
            <a:r>
              <a:rPr lang="tr-TR" dirty="0">
                <a:latin typeface="Nyala" panose="02000504070300020003" pitchFamily="2" charset="0"/>
                <a:ea typeface="Calibri" panose="020F0502020204030204" pitchFamily="34" charset="0"/>
                <a:cs typeface="Times New Roman" panose="02020603050405020304" pitchFamily="18" charset="0"/>
              </a:rPr>
              <a:t>(2) Diğer yapı, bina tesis ve işletmelerde ise; yönetici veya amirin uygun göreceği ekipler kurulur ve diğer önlemler alınır.</a:t>
            </a:r>
          </a:p>
          <a:p>
            <a:pPr>
              <a:lnSpc>
                <a:spcPts val="1800"/>
              </a:lnSpc>
              <a:spcBef>
                <a:spcPts val="900"/>
              </a:spcBef>
              <a:spcAft>
                <a:spcPts val="900"/>
              </a:spcAft>
            </a:pPr>
            <a:r>
              <a:rPr lang="tr-TR" dirty="0">
                <a:latin typeface="Nyala" panose="02000504070300020003" pitchFamily="2" charset="0"/>
                <a:ea typeface="Calibri" panose="020F0502020204030204" pitchFamily="34" charset="0"/>
                <a:cs typeface="Times New Roman" panose="02020603050405020304" pitchFamily="18" charset="0"/>
              </a:rPr>
              <a:t>(3) Her ekipte bir ekip başı bulunur, ekip başı aynı zamanda yönergeyi uygulamada amirin yardımcısıdır.</a:t>
            </a:r>
          </a:p>
          <a:p>
            <a:pPr>
              <a:lnSpc>
                <a:spcPts val="1800"/>
              </a:lnSpc>
              <a:spcBef>
                <a:spcPts val="900"/>
              </a:spcBef>
              <a:spcAft>
                <a:spcPts val="900"/>
              </a:spcAft>
            </a:pPr>
            <a:r>
              <a:rPr lang="tr-TR" dirty="0">
                <a:latin typeface="Nyala" panose="02000504070300020003" pitchFamily="2" charset="0"/>
                <a:ea typeface="Calibri" panose="020F0502020204030204" pitchFamily="34" charset="0"/>
                <a:cs typeface="Times New Roman" panose="02020603050405020304" pitchFamily="18" charset="0"/>
              </a:rPr>
              <a:t> </a:t>
            </a:r>
          </a:p>
          <a:p>
            <a:pPr>
              <a:lnSpc>
                <a:spcPts val="1800"/>
              </a:lnSpc>
              <a:spcBef>
                <a:spcPts val="900"/>
              </a:spcBef>
              <a:spcAft>
                <a:spcPts val="900"/>
              </a:spcAft>
            </a:pPr>
            <a:r>
              <a:rPr lang="tr-TR" b="1" dirty="0">
                <a:latin typeface="Nyala" panose="02000504070300020003" pitchFamily="2" charset="0"/>
                <a:ea typeface="Calibri" panose="020F0502020204030204" pitchFamily="34" charset="0"/>
                <a:cs typeface="Times New Roman" panose="02020603050405020304" pitchFamily="18" charset="0"/>
              </a:rPr>
              <a:t>Ekiplerin görevleri</a:t>
            </a:r>
            <a:r>
              <a:rPr lang="tr-TR" dirty="0">
                <a:latin typeface="Nyala" panose="02000504070300020003" pitchFamily="2" charset="0"/>
                <a:ea typeface="Calibri" panose="020F0502020204030204" pitchFamily="34" charset="0"/>
                <a:cs typeface="Times New Roman" panose="02020603050405020304" pitchFamily="18" charset="0"/>
              </a:rPr>
              <a:t> / MADDE 87 - (1) Ekiplerin görevleri aşağıda belirtilmiştir.</a:t>
            </a:r>
          </a:p>
          <a:p>
            <a:pPr>
              <a:lnSpc>
                <a:spcPts val="1800"/>
              </a:lnSpc>
              <a:spcBef>
                <a:spcPts val="900"/>
              </a:spcBef>
              <a:spcAft>
                <a:spcPts val="900"/>
              </a:spcAft>
            </a:pPr>
            <a:r>
              <a:rPr lang="tr-TR" dirty="0">
                <a:latin typeface="Nyala" panose="02000504070300020003" pitchFamily="2" charset="0"/>
                <a:ea typeface="Calibri" panose="020F0502020204030204" pitchFamily="34" charset="0"/>
                <a:cs typeface="Times New Roman" panose="02020603050405020304" pitchFamily="18" charset="0"/>
              </a:rPr>
              <a:t>a) Söndürme Ekibi; binada çıkacak yangına derhal müdahale ederek yangının genişlemesine mani olmak ve söndürmek,</a:t>
            </a:r>
          </a:p>
          <a:p>
            <a:pPr>
              <a:lnSpc>
                <a:spcPts val="1800"/>
              </a:lnSpc>
              <a:spcBef>
                <a:spcPts val="900"/>
              </a:spcBef>
              <a:spcAft>
                <a:spcPts val="900"/>
              </a:spcAft>
            </a:pPr>
            <a:r>
              <a:rPr lang="tr-TR" dirty="0">
                <a:latin typeface="Nyala" panose="02000504070300020003" pitchFamily="2" charset="0"/>
                <a:ea typeface="Calibri" panose="020F0502020204030204" pitchFamily="34" charset="0"/>
                <a:cs typeface="Times New Roman" panose="02020603050405020304" pitchFamily="18" charset="0"/>
              </a:rPr>
              <a:t>b) Kurtarma Ekibi; yangın vukuunda can ve mal kurtarma işlerini yürütmek,</a:t>
            </a:r>
          </a:p>
          <a:p>
            <a:pPr>
              <a:lnSpc>
                <a:spcPts val="1800"/>
              </a:lnSpc>
              <a:spcBef>
                <a:spcPts val="900"/>
              </a:spcBef>
              <a:spcAft>
                <a:spcPts val="900"/>
              </a:spcAft>
            </a:pPr>
            <a:r>
              <a:rPr lang="tr-TR" dirty="0">
                <a:latin typeface="Nyala" panose="02000504070300020003" pitchFamily="2" charset="0"/>
                <a:ea typeface="Calibri" panose="020F0502020204030204" pitchFamily="34" charset="0"/>
                <a:cs typeface="Times New Roman" panose="02020603050405020304" pitchFamily="18" charset="0"/>
              </a:rPr>
              <a:t>c) Koruma Ekibi; kurtarma ekibince kurtarılan eşya ve evrakı korumak, yangın nedeniyle ortaya çıkması muhtemel panik ve kargaşayı önlemek,</a:t>
            </a:r>
          </a:p>
          <a:p>
            <a:pPr>
              <a:lnSpc>
                <a:spcPts val="1800"/>
              </a:lnSpc>
              <a:spcBef>
                <a:spcPts val="900"/>
              </a:spcBef>
              <a:spcAft>
                <a:spcPts val="900"/>
              </a:spcAft>
            </a:pPr>
            <a:r>
              <a:rPr lang="tr-TR" dirty="0">
                <a:latin typeface="Nyala" panose="02000504070300020003" pitchFamily="2" charset="0"/>
                <a:ea typeface="Calibri" panose="020F0502020204030204" pitchFamily="34" charset="0"/>
                <a:cs typeface="Times New Roman" panose="02020603050405020304" pitchFamily="18" charset="0"/>
              </a:rPr>
              <a:t>ç) İlk Yardım Ekibi; yangın nedeniyle yaralanan veya hastalanan kişilere ilk yardım yapmak.</a:t>
            </a:r>
            <a:endParaRPr lang="tr-TR" dirty="0">
              <a:effectLst/>
              <a:latin typeface="Nyala" panose="02000504070300020003" pitchFamily="2" charset="0"/>
              <a:ea typeface="Calibri" panose="020F0502020204030204" pitchFamily="34" charset="0"/>
              <a:cs typeface="Times New Roman" panose="02020603050405020304" pitchFamily="18" charset="0"/>
            </a:endParaRPr>
          </a:p>
        </p:txBody>
      </p:sp>
      <p:sp>
        <p:nvSpPr>
          <p:cNvPr id="3" name="Dikdörtgen 2"/>
          <p:cNvSpPr/>
          <p:nvPr/>
        </p:nvSpPr>
        <p:spPr>
          <a:xfrm>
            <a:off x="209005" y="231417"/>
            <a:ext cx="11817531" cy="1626086"/>
          </a:xfrm>
          <a:prstGeom prst="rect">
            <a:avLst/>
          </a:prstGeom>
        </p:spPr>
        <p:txBody>
          <a:bodyPr wrap="square">
            <a:spAutoFit/>
          </a:bodyPr>
          <a:lstStyle/>
          <a:p>
            <a:pPr algn="ctr">
              <a:lnSpc>
                <a:spcPts val="1400"/>
              </a:lnSpc>
              <a:spcBef>
                <a:spcPts val="600"/>
              </a:spcBef>
              <a:spcAft>
                <a:spcPts val="600"/>
              </a:spcAft>
            </a:pPr>
            <a:r>
              <a:rPr lang="tr-TR" sz="2400" b="1" dirty="0">
                <a:highlight>
                  <a:srgbClr val="FFFF00"/>
                </a:highlight>
                <a:latin typeface="Candara" panose="020E0502030303020204" pitchFamily="34" charset="0"/>
                <a:ea typeface="Calibri" panose="020F0502020204030204" pitchFamily="34" charset="0"/>
                <a:cs typeface="Times New Roman" panose="02020603050405020304" pitchFamily="18" charset="0"/>
              </a:rPr>
              <a:t>MİLLÎ EĞİTİM BAKANLIĞI YANGIN ÖNLEME VE SÖNDÜRME YÖNERGESİ</a:t>
            </a:r>
            <a:endParaRPr lang="tr-TR" dirty="0">
              <a:latin typeface="Calibri" panose="020F0502020204030204" pitchFamily="34" charset="0"/>
              <a:ea typeface="Calibri" panose="020F0502020204030204" pitchFamily="34" charset="0"/>
              <a:cs typeface="Times New Roman" panose="02020603050405020304" pitchFamily="18" charset="0"/>
            </a:endParaRPr>
          </a:p>
          <a:p>
            <a:pPr>
              <a:lnSpc>
                <a:spcPts val="1400"/>
              </a:lnSpc>
              <a:spcBef>
                <a:spcPts val="600"/>
              </a:spcBef>
              <a:spcAft>
                <a:spcPts val="600"/>
              </a:spcAft>
            </a:pPr>
            <a:r>
              <a:rPr lang="tr-TR" dirty="0">
                <a:latin typeface="Candara" panose="020E0502030303020204" pitchFamily="34" charset="0"/>
                <a:ea typeface="Calibri" panose="020F0502020204030204" pitchFamily="34" charset="0"/>
                <a:cs typeface="Times New Roman" panose="02020603050405020304" pitchFamily="18" charset="0"/>
              </a:rPr>
              <a:t> </a:t>
            </a:r>
            <a:r>
              <a:rPr lang="tr-TR" sz="1600" dirty="0" smtClean="0">
                <a:latin typeface="Candara" panose="020E0502030303020204" pitchFamily="34" charset="0"/>
                <a:ea typeface="Calibri" panose="020F0502020204030204" pitchFamily="34" charset="0"/>
                <a:cs typeface="Times New Roman" panose="02020603050405020304" pitchFamily="18" charset="0"/>
              </a:rPr>
              <a:t>(</a:t>
            </a:r>
            <a:r>
              <a:rPr lang="tr-TR" sz="1600" dirty="0">
                <a:latin typeface="Candara" panose="020E0502030303020204" pitchFamily="34" charset="0"/>
                <a:ea typeface="Calibri" panose="020F0502020204030204" pitchFamily="34" charset="0"/>
                <a:cs typeface="Times New Roman" panose="02020603050405020304" pitchFamily="18" charset="0"/>
              </a:rPr>
              <a:t>12/01/2009 tarihli ve B.08.0.SAS.0.35.02.00.2009/9 sayılı Makam Onayı)</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nSpc>
                <a:spcPts val="1400"/>
              </a:lnSpc>
              <a:spcBef>
                <a:spcPts val="600"/>
              </a:spcBef>
              <a:spcAft>
                <a:spcPts val="600"/>
              </a:spcAft>
            </a:pPr>
            <a:r>
              <a:rPr lang="tr-TR" sz="1600" dirty="0">
                <a:latin typeface="Candara" panose="020E0502030303020204" pitchFamily="34" charset="0"/>
                <a:ea typeface="Calibri" panose="020F0502020204030204" pitchFamily="34" charset="0"/>
                <a:cs typeface="Times New Roman" panose="02020603050405020304" pitchFamily="18" charset="0"/>
              </a:rPr>
              <a:t> Ek ve Değişiklikler: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nSpc>
                <a:spcPts val="1400"/>
              </a:lnSpc>
              <a:spcBef>
                <a:spcPts val="600"/>
              </a:spcBef>
              <a:spcAft>
                <a:spcPts val="600"/>
              </a:spcAft>
            </a:pPr>
            <a:r>
              <a:rPr lang="tr-TR" sz="1600" dirty="0">
                <a:latin typeface="Candara" panose="020E0502030303020204" pitchFamily="34" charset="0"/>
                <a:ea typeface="Calibri" panose="020F0502020204030204" pitchFamily="34" charset="0"/>
                <a:cs typeface="Times New Roman" panose="02020603050405020304" pitchFamily="18" charset="0"/>
              </a:rPr>
              <a:t>1) 19/01/2010 tarihli ve B.08.0.İMD.0.14.00.00-223 sayılı Makam Onayı</a:t>
            </a:r>
            <a:r>
              <a:rPr lang="tr-TR" dirty="0">
                <a:latin typeface="Candara" panose="020E0502030303020204" pitchFamily="34" charset="0"/>
                <a:ea typeface="Calibri" panose="020F0502020204030204" pitchFamily="34" charset="0"/>
                <a:cs typeface="Times New Roman" panose="02020603050405020304" pitchFamily="18" charset="0"/>
              </a:rPr>
              <a:t>	 </a:t>
            </a:r>
            <a:endParaRPr lang="tr-TR" dirty="0">
              <a:latin typeface="Calibri" panose="020F0502020204030204" pitchFamily="34" charset="0"/>
              <a:ea typeface="Calibri" panose="020F0502020204030204" pitchFamily="34" charset="0"/>
              <a:cs typeface="Times New Roman" panose="02020603050405020304" pitchFamily="18" charset="0"/>
            </a:endParaRPr>
          </a:p>
          <a:p>
            <a:r>
              <a:rPr lang="tr-TR" dirty="0">
                <a:latin typeface="Nyala" panose="02000504070300020003" pitchFamily="2" charset="0"/>
                <a:ea typeface="Calibri" panose="020F0502020204030204" pitchFamily="34" charset="0"/>
                <a:cs typeface="Times New Roman" panose="02020603050405020304" pitchFamily="18" charset="0"/>
              </a:rPr>
              <a:t>	</a:t>
            </a:r>
            <a:endParaRPr lang="tr-TR" dirty="0">
              <a:latin typeface="Nyala" panose="02000504070300020003" pitchFamily="2" charset="0"/>
            </a:endParaRPr>
          </a:p>
        </p:txBody>
      </p:sp>
    </p:spTree>
    <p:extLst>
      <p:ext uri="{BB962C8B-B14F-4D97-AF65-F5344CB8AC3E}">
        <p14:creationId xmlns:p14="http://schemas.microsoft.com/office/powerpoint/2010/main" val="2903051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0628" y="76918"/>
            <a:ext cx="11974286" cy="7079439"/>
          </a:xfrm>
          <a:prstGeom prst="rect">
            <a:avLst/>
          </a:prstGeom>
        </p:spPr>
        <p:txBody>
          <a:bodyPr wrap="square">
            <a:spAutoFit/>
          </a:bodyPr>
          <a:lstStyle/>
          <a:p>
            <a:pPr>
              <a:lnSpc>
                <a:spcPts val="1600"/>
              </a:lnSpc>
              <a:spcBef>
                <a:spcPts val="800"/>
              </a:spcBef>
              <a:spcAft>
                <a:spcPts val="800"/>
              </a:spcAft>
            </a:pPr>
            <a:r>
              <a:rPr lang="tr-TR" b="1" dirty="0">
                <a:highlight>
                  <a:srgbClr val="FFFF00"/>
                </a:highlight>
                <a:latin typeface="Nyala" panose="02000504070300020003" pitchFamily="2" charset="0"/>
                <a:ea typeface="Calibri" panose="020F0502020204030204" pitchFamily="34" charset="0"/>
                <a:cs typeface="Times New Roman" panose="02020603050405020304" pitchFamily="18" charset="0"/>
              </a:rPr>
              <a:t>Ekiplerin çalışma esasları</a:t>
            </a:r>
            <a:r>
              <a:rPr lang="tr-TR" dirty="0">
                <a:latin typeface="Nyala" panose="02000504070300020003" pitchFamily="2" charset="0"/>
                <a:ea typeface="Calibri" panose="020F0502020204030204" pitchFamily="34" charset="0"/>
                <a:cs typeface="Times New Roman" panose="02020603050405020304" pitchFamily="18" charset="0"/>
              </a:rPr>
              <a:t> / MADDE 88 - (1) Acil durum ekiplerinin birbirleriyle işbirliği yapmaları ve karşılıklı yardımlaşmada bulunmaları esastır.</a:t>
            </a:r>
          </a:p>
          <a:p>
            <a:pPr>
              <a:lnSpc>
                <a:spcPts val="1600"/>
              </a:lnSpc>
              <a:spcBef>
                <a:spcPts val="800"/>
              </a:spcBef>
              <a:spcAft>
                <a:spcPts val="800"/>
              </a:spcAft>
            </a:pPr>
            <a:r>
              <a:rPr lang="tr-TR" dirty="0">
                <a:latin typeface="Nyala" panose="02000504070300020003" pitchFamily="2" charset="0"/>
                <a:ea typeface="Calibri" panose="020F0502020204030204" pitchFamily="34" charset="0"/>
                <a:cs typeface="Times New Roman" panose="02020603050405020304" pitchFamily="18" charset="0"/>
              </a:rPr>
              <a:t>(2) Ekiplerin yangın anında sevk ve idaresi, itfaiye gelinceye kadar iç düzenlemeyi uygulamakla görevli amir veya yardımcılarına aittir.  Bu süre içinde ekipler amirlerinden emir alırlar.                                                                                                                                                                                                                                                                             İtfaiye gelince, bu ekipler derhal itfaiye amirinin emrine girerler.</a:t>
            </a:r>
          </a:p>
          <a:p>
            <a:pPr>
              <a:lnSpc>
                <a:spcPts val="1600"/>
              </a:lnSpc>
              <a:spcBef>
                <a:spcPts val="800"/>
              </a:spcBef>
              <a:spcAft>
                <a:spcPts val="800"/>
              </a:spcAft>
            </a:pPr>
            <a:r>
              <a:rPr lang="tr-TR" dirty="0">
                <a:latin typeface="Nyala" panose="02000504070300020003" pitchFamily="2" charset="0"/>
                <a:ea typeface="Calibri" panose="020F0502020204030204" pitchFamily="34" charset="0"/>
                <a:cs typeface="Times New Roman" panose="02020603050405020304" pitchFamily="18" charset="0"/>
              </a:rPr>
              <a:t>(3) Bina sahibi ve yöneticileri ile bina amirleri; ekiplerin, yapılarda meydana gelecek yangınlara müdahale etmeleri ve kurtarma işlemlerini yürütmelerinde kullanmaları için gereken malzemeleri bulundurmak zorundadırlar. (Ek-D) Yapının büyüklüğüne, kullanım amacına, mevcut koruma sistemlerine ve oluşturulan ekip özelliklerine göre, mahalli itfaiye teşkilatı ve sivil savunma müdürlüğünün görüşü alınarak, gerekli ise gaz maskesi, teneffüs cihazı, yedek hortum, lans, hidrant anahtarı ve benzeri malzemeler bulundurulur. Bulundurulacak malzemeler, itfaiye teşkilatında kullanılan malzemelere uygun olmak zorundadır.                                                                                                                                                                                                                                                                Araç-gereç ve malzemenin bakımı ve korunması, iç düzenlemeyi uygulamakla görevli amirin sorumluluğu altında görevliler tarafından yapılır.</a:t>
            </a:r>
          </a:p>
          <a:p>
            <a:pPr>
              <a:lnSpc>
                <a:spcPts val="1600"/>
              </a:lnSpc>
              <a:spcBef>
                <a:spcPts val="800"/>
              </a:spcBef>
              <a:spcAft>
                <a:spcPts val="800"/>
              </a:spcAft>
            </a:pPr>
            <a:r>
              <a:rPr lang="tr-TR" dirty="0">
                <a:latin typeface="Nyala" panose="02000504070300020003" pitchFamily="2" charset="0"/>
                <a:ea typeface="Calibri" panose="020F0502020204030204" pitchFamily="34" charset="0"/>
                <a:cs typeface="Times New Roman" panose="02020603050405020304" pitchFamily="18" charset="0"/>
              </a:rPr>
              <a:t>(4) Yangın haberini alan acil durum ekipleri, kendilerine ait araç-gereç ve malzemelerini alarak derhal olay yerine hareket ederler. Olay yerinde;</a:t>
            </a:r>
          </a:p>
          <a:p>
            <a:pPr>
              <a:lnSpc>
                <a:spcPts val="1600"/>
              </a:lnSpc>
              <a:spcBef>
                <a:spcPts val="800"/>
              </a:spcBef>
              <a:spcAft>
                <a:spcPts val="800"/>
              </a:spcAft>
            </a:pPr>
            <a:r>
              <a:rPr lang="tr-TR" dirty="0">
                <a:latin typeface="Nyala" panose="02000504070300020003" pitchFamily="2" charset="0"/>
                <a:ea typeface="Calibri" panose="020F0502020204030204" pitchFamily="34" charset="0"/>
                <a:cs typeface="Times New Roman" panose="02020603050405020304" pitchFamily="18" charset="0"/>
              </a:rPr>
              <a:t>a)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Söndürme ekibi</a:t>
            </a:r>
            <a:r>
              <a:rPr lang="tr-TR" dirty="0">
                <a:latin typeface="Nyala" panose="02000504070300020003" pitchFamily="2" charset="0"/>
                <a:ea typeface="Calibri" panose="020F0502020204030204" pitchFamily="34" charset="0"/>
                <a:cs typeface="Times New Roman" panose="02020603050405020304" pitchFamily="18" charset="0"/>
              </a:rPr>
              <a:t> yangın yerinin altındaki, üstündeki ve yanlarındaki odalarda gereken tertibatı alır, yangının genişlemesini önlemeye ve söndürmeye çalışırlar.</a:t>
            </a:r>
          </a:p>
          <a:p>
            <a:pPr>
              <a:lnSpc>
                <a:spcPts val="1600"/>
              </a:lnSpc>
              <a:spcBef>
                <a:spcPts val="800"/>
              </a:spcBef>
              <a:spcAft>
                <a:spcPts val="800"/>
              </a:spcAft>
            </a:pPr>
            <a:r>
              <a:rPr lang="tr-TR" dirty="0">
                <a:latin typeface="Nyala" panose="02000504070300020003" pitchFamily="2" charset="0"/>
                <a:ea typeface="Calibri" panose="020F0502020204030204" pitchFamily="34" charset="0"/>
                <a:cs typeface="Times New Roman" panose="02020603050405020304" pitchFamily="18" charset="0"/>
              </a:rPr>
              <a:t>b)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Kurtarma ekibi</a:t>
            </a:r>
            <a:r>
              <a:rPr lang="tr-TR" dirty="0">
                <a:latin typeface="Nyala" panose="02000504070300020003" pitchFamily="2" charset="0"/>
                <a:ea typeface="Calibri" panose="020F0502020204030204" pitchFamily="34" charset="0"/>
                <a:cs typeface="Times New Roman" panose="02020603050405020304" pitchFamily="18" charset="0"/>
              </a:rPr>
              <a:t> önce canlıları kurtarır. Daha sonra yangında ilk kurtarılacak evrak, dosya ve diğer eşyayı, olay yerinde bulunanların da yardımı ile ve büro şeflerinin nezareti altında mümkünse çuvallara ve torbalara koyarak boşaltılmaya hazır hâle getirir. Çuval ve torbalar, bina yetkililerinin gerek görmesi hâlinde binanın henüz yanma tehlikesi olmayan kısımlarına taşınır. Yanan binanın genel olarak boşaltılmasına olay yerine gelen itfaiye amirinin veya en büyük mülki amirin emriyle başlanır.</a:t>
            </a:r>
          </a:p>
          <a:p>
            <a:pPr>
              <a:lnSpc>
                <a:spcPts val="1600"/>
              </a:lnSpc>
              <a:spcBef>
                <a:spcPts val="800"/>
              </a:spcBef>
              <a:spcAft>
                <a:spcPts val="800"/>
              </a:spcAft>
            </a:pPr>
            <a:r>
              <a:rPr lang="tr-TR" dirty="0">
                <a:latin typeface="Nyala" panose="02000504070300020003" pitchFamily="2" charset="0"/>
                <a:ea typeface="Calibri" panose="020F0502020204030204" pitchFamily="34" charset="0"/>
                <a:cs typeface="Times New Roman" panose="02020603050405020304" pitchFamily="18" charset="0"/>
              </a:rPr>
              <a:t>c)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Koruma ekibi</a:t>
            </a:r>
            <a:r>
              <a:rPr lang="tr-TR" dirty="0">
                <a:latin typeface="Nyala" panose="02000504070300020003" pitchFamily="2" charset="0"/>
                <a:ea typeface="Calibri" panose="020F0502020204030204" pitchFamily="34" charset="0"/>
                <a:cs typeface="Times New Roman" panose="02020603050405020304" pitchFamily="18" charset="0"/>
              </a:rPr>
              <a:t> boşaltılan eşya ve evrakı, güvenlik güçleri veya bina yetkililerinin göstereceği bir yerde muhafaza altına alır ve yangın söndürüldükten sonra o binanın ilgililerine teslim eder.</a:t>
            </a:r>
          </a:p>
          <a:p>
            <a:pPr>
              <a:lnSpc>
                <a:spcPts val="1600"/>
              </a:lnSpc>
              <a:spcBef>
                <a:spcPts val="800"/>
              </a:spcBef>
              <a:spcAft>
                <a:spcPts val="800"/>
              </a:spcAft>
            </a:pPr>
            <a:r>
              <a:rPr lang="tr-TR" dirty="0">
                <a:latin typeface="Nyala" panose="02000504070300020003" pitchFamily="2" charset="0"/>
                <a:ea typeface="Calibri" panose="020F0502020204030204" pitchFamily="34" charset="0"/>
                <a:cs typeface="Times New Roman" panose="02020603050405020304" pitchFamily="18" charset="0"/>
              </a:rPr>
              <a:t>ç)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İlk yardım ekibi</a:t>
            </a:r>
            <a:r>
              <a:rPr lang="tr-TR" dirty="0">
                <a:latin typeface="Nyala" panose="02000504070300020003" pitchFamily="2" charset="0"/>
                <a:ea typeface="Calibri" panose="020F0502020204030204" pitchFamily="34" charset="0"/>
                <a:cs typeface="Times New Roman" panose="02020603050405020304" pitchFamily="18" charset="0"/>
              </a:rPr>
              <a:t> yangında yaralanan veya hastalananlar için ilk yardım hizmeti verir.</a:t>
            </a:r>
          </a:p>
          <a:p>
            <a:pPr>
              <a:lnSpc>
                <a:spcPts val="1600"/>
              </a:lnSpc>
              <a:spcBef>
                <a:spcPts val="800"/>
              </a:spcBef>
              <a:spcAft>
                <a:spcPts val="800"/>
              </a:spcAft>
            </a:pPr>
            <a:r>
              <a:rPr lang="tr-TR" dirty="0">
                <a:latin typeface="Nyala" panose="02000504070300020003" pitchFamily="2" charset="0"/>
                <a:ea typeface="Calibri" panose="020F0502020204030204" pitchFamily="34" charset="0"/>
                <a:cs typeface="Times New Roman" panose="02020603050405020304" pitchFamily="18" charset="0"/>
              </a:rPr>
              <a:t>Yangından haberdar olan bina sahibi, yöneticisi, amiri ile acil durum ekipleri en seri şekilde görev başına gelip, söndürme, kurtarma, koruma ve ilk yardım işlerini yürütmek zorundadır.</a:t>
            </a:r>
            <a:endParaRPr lang="tr-TR" dirty="0">
              <a:effectLst/>
              <a:latin typeface="Nyala" panose="02000504070300020003"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5198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914400" y="366712"/>
            <a:ext cx="10363200" cy="6124575"/>
          </a:xfrm>
          <a:prstGeom prst="rect">
            <a:avLst/>
          </a:prstGeom>
        </p:spPr>
      </p:pic>
    </p:spTree>
    <p:extLst>
      <p:ext uri="{BB962C8B-B14F-4D97-AF65-F5344CB8AC3E}">
        <p14:creationId xmlns:p14="http://schemas.microsoft.com/office/powerpoint/2010/main" val="2504851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9964" y="482435"/>
            <a:ext cx="11686903" cy="5632311"/>
          </a:xfrm>
          <a:prstGeom prst="rect">
            <a:avLst/>
          </a:prstGeom>
        </p:spPr>
        <p:txBody>
          <a:bodyPr wrap="square">
            <a:spAutoFit/>
          </a:bodyPr>
          <a:lstStyle/>
          <a:p>
            <a:pPr indent="449580">
              <a:spcAft>
                <a:spcPts val="0"/>
              </a:spcAft>
            </a:pPr>
            <a:r>
              <a:rPr lang="tr-TR" sz="2000" b="1" dirty="0">
                <a:highlight>
                  <a:srgbClr val="FFFF00"/>
                </a:highlight>
                <a:latin typeface="Nyala" panose="02000504070300020003" pitchFamily="2" charset="0"/>
                <a:ea typeface="Times New Roman" panose="02020603050405020304" pitchFamily="18" charset="0"/>
              </a:rPr>
              <a:t>ACİL DURUM EKİPLERİNİN GÖREVLERİ</a:t>
            </a:r>
            <a:r>
              <a:rPr lang="tr-TR" dirty="0">
                <a:latin typeface="Nyala" panose="02000504070300020003" pitchFamily="2" charset="0"/>
                <a:ea typeface="Times New Roman" panose="02020603050405020304" pitchFamily="18" charset="0"/>
              </a:rPr>
              <a:t>: </a:t>
            </a:r>
          </a:p>
          <a:p>
            <a:pPr indent="449580">
              <a:spcAft>
                <a:spcPts val="0"/>
              </a:spcAft>
            </a:pPr>
            <a:r>
              <a:rPr lang="tr-TR" dirty="0" smtClean="0">
                <a:latin typeface="Nyala" panose="02000504070300020003" pitchFamily="2" charset="0"/>
                <a:ea typeface="Times New Roman" panose="02020603050405020304" pitchFamily="18" charset="0"/>
              </a:rPr>
              <a:t>Ekip </a:t>
            </a:r>
            <a:r>
              <a:rPr lang="tr-TR" dirty="0">
                <a:latin typeface="Nyala" panose="02000504070300020003" pitchFamily="2" charset="0"/>
                <a:ea typeface="Times New Roman" panose="02020603050405020304" pitchFamily="18" charset="0"/>
              </a:rPr>
              <a:t>başları kendi görevlerini yerine getirmekten, ekibini yönetmekten ve ekipler arasında işbirliği yapmaktan sorumludurlar.</a:t>
            </a:r>
          </a:p>
          <a:p>
            <a:pPr>
              <a:spcAft>
                <a:spcPts val="0"/>
              </a:spcAft>
            </a:pPr>
            <a:r>
              <a:rPr lang="tr-TR" dirty="0">
                <a:latin typeface="Nyala" panose="02000504070300020003" pitchFamily="2" charset="0"/>
                <a:ea typeface="Times New Roman" panose="02020603050405020304" pitchFamily="18" charset="0"/>
              </a:rPr>
              <a:t>		</a:t>
            </a:r>
          </a:p>
          <a:p>
            <a:pPr indent="449580">
              <a:spcAft>
                <a:spcPts val="0"/>
              </a:spcAft>
            </a:pPr>
            <a:r>
              <a:rPr lang="tr-TR" dirty="0">
                <a:latin typeface="Nyala" panose="02000504070300020003" pitchFamily="2" charset="0"/>
                <a:ea typeface="Times New Roman" panose="02020603050405020304" pitchFamily="18" charset="0"/>
              </a:rPr>
              <a:t>1-</a:t>
            </a:r>
            <a:r>
              <a:rPr lang="tr-TR" dirty="0">
                <a:highlight>
                  <a:srgbClr val="FFFF00"/>
                </a:highlight>
                <a:latin typeface="Nyala" panose="02000504070300020003" pitchFamily="2" charset="0"/>
                <a:ea typeface="Times New Roman" panose="02020603050405020304" pitchFamily="18" charset="0"/>
              </a:rPr>
              <a:t>SÖNDÜRME EKİBİ</a:t>
            </a:r>
            <a:r>
              <a:rPr lang="tr-TR" dirty="0">
                <a:latin typeface="Nyala" panose="02000504070300020003" pitchFamily="2" charset="0"/>
                <a:ea typeface="Times New Roman" panose="02020603050405020304" pitchFamily="18" charset="0"/>
              </a:rPr>
              <a:t>: Bu servis; bir servis amiri, gerekenlerde bir yardımcısı ile </a:t>
            </a:r>
            <a:r>
              <a:rPr lang="tr-TR" dirty="0">
                <a:highlight>
                  <a:srgbClr val="FFFF00"/>
                </a:highlight>
                <a:latin typeface="Nyala" panose="02000504070300020003" pitchFamily="2" charset="0"/>
                <a:ea typeface="Times New Roman" panose="02020603050405020304" pitchFamily="18" charset="0"/>
              </a:rPr>
              <a:t>yeteri kadar ekip veya takımdan kurulur</a:t>
            </a:r>
            <a:r>
              <a:rPr lang="tr-TR" dirty="0">
                <a:latin typeface="Nyala" panose="02000504070300020003" pitchFamily="2" charset="0"/>
                <a:ea typeface="Times New Roman" panose="02020603050405020304" pitchFamily="18" charset="0"/>
              </a:rPr>
              <a:t>. </a:t>
            </a:r>
            <a:r>
              <a:rPr lang="tr-TR" dirty="0" smtClean="0">
                <a:latin typeface="Nyala" panose="02000504070300020003" pitchFamily="2" charset="0"/>
                <a:ea typeface="Times New Roman" panose="02020603050405020304" pitchFamily="18" charset="0"/>
              </a:rPr>
              <a:t>                                                                                                                                                   </a:t>
            </a:r>
            <a:r>
              <a:rPr lang="tr-TR" dirty="0" smtClean="0">
                <a:highlight>
                  <a:srgbClr val="FFFF00"/>
                </a:highlight>
                <a:latin typeface="Nyala" panose="02000504070300020003" pitchFamily="2" charset="0"/>
                <a:ea typeface="Times New Roman" panose="02020603050405020304" pitchFamily="18" charset="0"/>
              </a:rPr>
              <a:t>Bir </a:t>
            </a:r>
            <a:r>
              <a:rPr lang="tr-TR" dirty="0">
                <a:highlight>
                  <a:srgbClr val="FFFF00"/>
                </a:highlight>
                <a:latin typeface="Nyala" panose="02000504070300020003" pitchFamily="2" charset="0"/>
                <a:ea typeface="Times New Roman" panose="02020603050405020304" pitchFamily="18" charset="0"/>
              </a:rPr>
              <a:t>ekip, ekip başı ile birlikte 8-10 kişidir.</a:t>
            </a:r>
            <a:r>
              <a:rPr lang="tr-TR" dirty="0">
                <a:latin typeface="Nyala" panose="02000504070300020003" pitchFamily="2" charset="0"/>
                <a:ea typeface="Times New Roman" panose="02020603050405020304" pitchFamily="18" charset="0"/>
              </a:rPr>
              <a:t> </a:t>
            </a:r>
            <a:r>
              <a:rPr lang="tr-TR" dirty="0" smtClean="0">
                <a:latin typeface="Nyala" panose="02000504070300020003" pitchFamily="2" charset="0"/>
                <a:ea typeface="Times New Roman" panose="02020603050405020304" pitchFamily="18" charset="0"/>
              </a:rPr>
              <a:t>                                                                                                                                                                                                                                                                                   İtfaiye </a:t>
            </a:r>
            <a:r>
              <a:rPr lang="tr-TR" dirty="0">
                <a:latin typeface="Nyala" panose="02000504070300020003" pitchFamily="2" charset="0"/>
                <a:ea typeface="Times New Roman" panose="02020603050405020304" pitchFamily="18" charset="0"/>
              </a:rPr>
              <a:t>gelinceye kadar, binada çıkan yangını söndürmeye çalışır, yangının genişlemesini önler ve itfaiye gelince yardımcı olur.</a:t>
            </a:r>
          </a:p>
          <a:p>
            <a:pPr>
              <a:spcAft>
                <a:spcPts val="0"/>
              </a:spcAft>
            </a:pPr>
            <a:r>
              <a:rPr lang="tr-TR" dirty="0">
                <a:latin typeface="Nyala" panose="02000504070300020003" pitchFamily="2" charset="0"/>
                <a:ea typeface="Times New Roman" panose="02020603050405020304" pitchFamily="18" charset="0"/>
              </a:rPr>
              <a:t>      </a:t>
            </a:r>
          </a:p>
          <a:p>
            <a:pPr indent="449580">
              <a:spcAft>
                <a:spcPts val="0"/>
              </a:spcAft>
            </a:pPr>
            <a:r>
              <a:rPr lang="tr-TR" dirty="0">
                <a:latin typeface="Nyala" panose="02000504070300020003" pitchFamily="2" charset="0"/>
                <a:ea typeface="Times New Roman" panose="02020603050405020304" pitchFamily="18" charset="0"/>
              </a:rPr>
              <a:t>2-</a:t>
            </a:r>
            <a:r>
              <a:rPr lang="tr-TR" dirty="0">
                <a:highlight>
                  <a:srgbClr val="FFFF00"/>
                </a:highlight>
                <a:latin typeface="Nyala" panose="02000504070300020003" pitchFamily="2" charset="0"/>
                <a:ea typeface="Times New Roman" panose="02020603050405020304" pitchFamily="18" charset="0"/>
              </a:rPr>
              <a:t>KURTARMA EKİBİ</a:t>
            </a:r>
            <a:r>
              <a:rPr lang="tr-TR" dirty="0">
                <a:latin typeface="Nyala" panose="02000504070300020003" pitchFamily="2" charset="0"/>
                <a:ea typeface="Times New Roman" panose="02020603050405020304" pitchFamily="18" charset="0"/>
              </a:rPr>
              <a:t>: Bu servis; bir servis amiri gerekenlerde bir yardımcısı ile ortalama                                                                                                                                                                                                               </a:t>
            </a:r>
            <a:r>
              <a:rPr lang="tr-TR" dirty="0">
                <a:highlight>
                  <a:srgbClr val="FFFF00"/>
                </a:highlight>
                <a:latin typeface="Nyala" panose="02000504070300020003" pitchFamily="2" charset="0"/>
                <a:ea typeface="Times New Roman" panose="02020603050405020304" pitchFamily="18" charset="0"/>
              </a:rPr>
              <a:t>her 200 kişiye bir ekip hesabı ile yeteri kadar ekip ya da takımdan kurulur.</a:t>
            </a:r>
            <a:r>
              <a:rPr lang="tr-TR" dirty="0">
                <a:latin typeface="Nyala" panose="02000504070300020003" pitchFamily="2" charset="0"/>
                <a:ea typeface="Times New Roman" panose="02020603050405020304" pitchFamily="18" charset="0"/>
              </a:rPr>
              <a:t> </a:t>
            </a:r>
          </a:p>
          <a:p>
            <a:pPr>
              <a:spcAft>
                <a:spcPts val="0"/>
              </a:spcAft>
            </a:pPr>
            <a:r>
              <a:rPr lang="tr-TR" dirty="0">
                <a:highlight>
                  <a:srgbClr val="FFFF00"/>
                </a:highlight>
                <a:latin typeface="Nyala" panose="02000504070300020003" pitchFamily="2" charset="0"/>
                <a:ea typeface="Times New Roman" panose="02020603050405020304" pitchFamily="18" charset="0"/>
              </a:rPr>
              <a:t>Her ekip bir ekip başı ile birlikte 8 kişiden ibarettir.</a:t>
            </a:r>
            <a:r>
              <a:rPr lang="tr-TR" dirty="0">
                <a:latin typeface="Nyala" panose="02000504070300020003" pitchFamily="2" charset="0"/>
                <a:ea typeface="Times New Roman" panose="02020603050405020304" pitchFamily="18" charset="0"/>
              </a:rPr>
              <a:t> </a:t>
            </a:r>
          </a:p>
          <a:p>
            <a:pPr>
              <a:spcAft>
                <a:spcPts val="0"/>
              </a:spcAft>
            </a:pPr>
            <a:r>
              <a:rPr lang="tr-TR" dirty="0">
                <a:latin typeface="Nyala" panose="02000504070300020003" pitchFamily="2" charset="0"/>
                <a:ea typeface="Times New Roman" panose="02020603050405020304" pitchFamily="18" charset="0"/>
              </a:rPr>
              <a:t>Yangın anında ilk önce can ve yangınlarda ilk kurtarılacak işaretli malları kurtaracaklardır.</a:t>
            </a:r>
          </a:p>
          <a:p>
            <a:pPr>
              <a:spcAft>
                <a:spcPts val="0"/>
              </a:spcAft>
            </a:pPr>
            <a:r>
              <a:rPr lang="tr-TR" dirty="0">
                <a:latin typeface="Nyala" panose="02000504070300020003" pitchFamily="2" charset="0"/>
                <a:ea typeface="Times New Roman" panose="02020603050405020304" pitchFamily="18" charset="0"/>
              </a:rPr>
              <a:t> </a:t>
            </a:r>
          </a:p>
          <a:p>
            <a:pPr indent="449580">
              <a:spcAft>
                <a:spcPts val="0"/>
              </a:spcAft>
            </a:pPr>
            <a:r>
              <a:rPr lang="tr-TR" dirty="0">
                <a:latin typeface="Nyala" panose="02000504070300020003" pitchFamily="2" charset="0"/>
                <a:ea typeface="Times New Roman" panose="02020603050405020304" pitchFamily="18" charset="0"/>
              </a:rPr>
              <a:t>3- </a:t>
            </a:r>
            <a:r>
              <a:rPr lang="tr-TR" dirty="0">
                <a:highlight>
                  <a:srgbClr val="FFFF00"/>
                </a:highlight>
                <a:latin typeface="Nyala" panose="02000504070300020003" pitchFamily="2" charset="0"/>
                <a:ea typeface="Times New Roman" panose="02020603050405020304" pitchFamily="18" charset="0"/>
              </a:rPr>
              <a:t>KORUMA EKİBİ</a:t>
            </a:r>
            <a:r>
              <a:rPr lang="tr-TR" dirty="0">
                <a:latin typeface="Nyala" panose="02000504070300020003" pitchFamily="2" charset="0"/>
                <a:ea typeface="Times New Roman" panose="02020603050405020304" pitchFamily="18" charset="0"/>
              </a:rPr>
              <a:t>: Bu servis; bir servis amiri, gerekenlerde bir yardımcısı ile ortalama                                                                                                                                       </a:t>
            </a:r>
            <a:r>
              <a:rPr lang="tr-TR" dirty="0">
                <a:highlight>
                  <a:srgbClr val="FFFF00"/>
                </a:highlight>
                <a:latin typeface="Nyala" panose="02000504070300020003" pitchFamily="2" charset="0"/>
                <a:ea typeface="Times New Roman" panose="02020603050405020304" pitchFamily="18" charset="0"/>
              </a:rPr>
              <a:t>her 200 kişiye 4 kişi hesabıyla kurulur</a:t>
            </a:r>
            <a:r>
              <a:rPr lang="tr-TR" dirty="0">
                <a:latin typeface="Nyala" panose="02000504070300020003" pitchFamily="2" charset="0"/>
                <a:ea typeface="Times New Roman" panose="02020603050405020304" pitchFamily="18" charset="0"/>
              </a:rPr>
              <a:t>. Yangından kurtarılan eşyaları korurlar. </a:t>
            </a:r>
          </a:p>
          <a:p>
            <a:pPr>
              <a:spcAft>
                <a:spcPts val="0"/>
              </a:spcAft>
            </a:pPr>
            <a:r>
              <a:rPr lang="tr-TR" dirty="0">
                <a:latin typeface="Nyala" panose="02000504070300020003" pitchFamily="2" charset="0"/>
                <a:ea typeface="Times New Roman" panose="02020603050405020304" pitchFamily="18" charset="0"/>
              </a:rPr>
              <a:t>Yangından ötürü personel arasında meydana gelecek panik ve kargaşalıkları önlerler.</a:t>
            </a:r>
          </a:p>
          <a:p>
            <a:pPr marL="2028825" indent="-2028825">
              <a:spcAft>
                <a:spcPts val="0"/>
              </a:spcAft>
            </a:pPr>
            <a:r>
              <a:rPr lang="tr-TR" dirty="0">
                <a:latin typeface="Nyala" panose="02000504070300020003" pitchFamily="2" charset="0"/>
                <a:ea typeface="Times New Roman" panose="02020603050405020304" pitchFamily="18" charset="0"/>
              </a:rPr>
              <a:t> </a:t>
            </a:r>
          </a:p>
          <a:p>
            <a:pPr indent="449580">
              <a:spcAft>
                <a:spcPts val="0"/>
              </a:spcAft>
            </a:pPr>
            <a:r>
              <a:rPr lang="tr-TR" dirty="0">
                <a:latin typeface="Nyala" panose="02000504070300020003" pitchFamily="2" charset="0"/>
                <a:ea typeface="Times New Roman" panose="02020603050405020304" pitchFamily="18" charset="0"/>
              </a:rPr>
              <a:t>4- </a:t>
            </a:r>
            <a:r>
              <a:rPr lang="tr-TR" dirty="0">
                <a:highlight>
                  <a:srgbClr val="FFFF00"/>
                </a:highlight>
                <a:latin typeface="Nyala" panose="02000504070300020003" pitchFamily="2" charset="0"/>
                <a:ea typeface="Times New Roman" panose="02020603050405020304" pitchFamily="18" charset="0"/>
              </a:rPr>
              <a:t>İLKYARDIM EKİBİ</a:t>
            </a:r>
            <a:r>
              <a:rPr lang="tr-TR" dirty="0">
                <a:latin typeface="Nyala" panose="02000504070300020003" pitchFamily="2" charset="0"/>
                <a:ea typeface="Times New Roman" panose="02020603050405020304" pitchFamily="18" charset="0"/>
              </a:rPr>
              <a:t>: Bu servis; bir servis amiri, gerekenlerde bir yardımcısı ile ortalama </a:t>
            </a:r>
          </a:p>
          <a:p>
            <a:pPr>
              <a:spcAft>
                <a:spcPts val="0"/>
              </a:spcAft>
            </a:pPr>
            <a:r>
              <a:rPr lang="tr-TR" dirty="0">
                <a:highlight>
                  <a:srgbClr val="FFFF00"/>
                </a:highlight>
                <a:latin typeface="Nyala" panose="02000504070300020003" pitchFamily="2" charset="0"/>
                <a:ea typeface="Times New Roman" panose="02020603050405020304" pitchFamily="18" charset="0"/>
              </a:rPr>
              <a:t>her 200 kişiye bir ilkyardım ekibi düşecek şekilde yeteri kadar ekipten kurulur.</a:t>
            </a:r>
            <a:r>
              <a:rPr lang="tr-TR" dirty="0">
                <a:latin typeface="Nyala" panose="02000504070300020003" pitchFamily="2" charset="0"/>
                <a:ea typeface="Times New Roman" panose="02020603050405020304" pitchFamily="18" charset="0"/>
              </a:rPr>
              <a:t> </a:t>
            </a:r>
          </a:p>
          <a:p>
            <a:pPr>
              <a:spcAft>
                <a:spcPts val="0"/>
              </a:spcAft>
            </a:pPr>
            <a:r>
              <a:rPr lang="tr-TR" dirty="0">
                <a:highlight>
                  <a:srgbClr val="FFFF00"/>
                </a:highlight>
                <a:latin typeface="Nyala" panose="02000504070300020003" pitchFamily="2" charset="0"/>
                <a:ea typeface="Times New Roman" panose="02020603050405020304" pitchFamily="18" charset="0"/>
              </a:rPr>
              <a:t>Bir ekip, bir ekip başı ile birlikte 7 kişiden ibarettir.</a:t>
            </a:r>
            <a:r>
              <a:rPr lang="tr-TR" dirty="0">
                <a:latin typeface="Nyala" panose="02000504070300020003" pitchFamily="2" charset="0"/>
                <a:ea typeface="Times New Roman" panose="02020603050405020304" pitchFamily="18" charset="0"/>
              </a:rPr>
              <a:t> </a:t>
            </a:r>
          </a:p>
          <a:p>
            <a:pPr>
              <a:spcAft>
                <a:spcPts val="0"/>
              </a:spcAft>
            </a:pPr>
            <a:r>
              <a:rPr lang="tr-TR" dirty="0">
                <a:latin typeface="Nyala" panose="02000504070300020003" pitchFamily="2" charset="0"/>
                <a:ea typeface="Times New Roman" panose="02020603050405020304" pitchFamily="18" charset="0"/>
              </a:rPr>
              <a:t>Yangın sebebiyle yaralanan ve hastalananlara gereken ilkyardımı yaparlar.</a:t>
            </a:r>
            <a:endParaRPr lang="tr-TR" dirty="0">
              <a:effectLst/>
              <a:latin typeface="Nyala" panose="02000504070300020003" pitchFamily="2" charset="0"/>
              <a:ea typeface="Times New Roman" panose="02020603050405020304" pitchFamily="18" charset="0"/>
            </a:endParaRPr>
          </a:p>
        </p:txBody>
      </p:sp>
    </p:spTree>
    <p:extLst>
      <p:ext uri="{BB962C8B-B14F-4D97-AF65-F5344CB8AC3E}">
        <p14:creationId xmlns:p14="http://schemas.microsoft.com/office/powerpoint/2010/main" val="506959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880657969"/>
              </p:ext>
            </p:extLst>
          </p:nvPr>
        </p:nvGraphicFramePr>
        <p:xfrm>
          <a:off x="1375954" y="447492"/>
          <a:ext cx="9239795" cy="5753012"/>
        </p:xfrm>
        <a:graphic>
          <a:graphicData uri="http://schemas.openxmlformats.org/drawingml/2006/table">
            <a:tbl>
              <a:tblPr>
                <a:tableStyleId>{5C22544A-7EE6-4342-B048-85BDC9FD1C3A}</a:tableStyleId>
              </a:tblPr>
              <a:tblGrid>
                <a:gridCol w="2004065"/>
                <a:gridCol w="3997582"/>
                <a:gridCol w="3238148"/>
              </a:tblGrid>
              <a:tr h="1357793">
                <a:tc>
                  <a:txBody>
                    <a:bodyPr/>
                    <a:lstStyle/>
                    <a:p>
                      <a:pPr algn="ctr" fontAlgn="b"/>
                      <a:r>
                        <a:rPr lang="tr-TR" sz="2000" b="1" u="none" strike="noStrike" dirty="0">
                          <a:solidFill>
                            <a:srgbClr val="FF0000"/>
                          </a:solidFill>
                          <a:effectLst/>
                        </a:rPr>
                        <a:t> </a:t>
                      </a:r>
                      <a:r>
                        <a:rPr lang="tr-TR" sz="2000" b="1" u="none" strike="noStrike" dirty="0" smtClean="0">
                          <a:solidFill>
                            <a:srgbClr val="FF0000"/>
                          </a:solidFill>
                          <a:effectLst/>
                          <a:latin typeface="Nyala" panose="02000504070300020003" pitchFamily="2" charset="0"/>
                        </a:rPr>
                        <a:t>E K İ P L E R</a:t>
                      </a:r>
                      <a:endParaRPr lang="tr-TR" sz="2000" b="1" i="0" u="none" strike="noStrike" dirty="0">
                        <a:solidFill>
                          <a:srgbClr val="FF0000"/>
                        </a:solidFill>
                        <a:effectLst/>
                        <a:latin typeface="Nyala" panose="02000504070300020003" pitchFamily="2" charset="0"/>
                      </a:endParaRPr>
                    </a:p>
                  </a:txBody>
                  <a:tcPr marL="9525" marR="9525" marT="9525" marB="0" anchor="ctr"/>
                </a:tc>
                <a:tc>
                  <a:txBody>
                    <a:bodyPr/>
                    <a:lstStyle/>
                    <a:p>
                      <a:pPr algn="ctr" fontAlgn="b"/>
                      <a:r>
                        <a:rPr lang="tr-TR" sz="2000" u="none" strike="noStrike" dirty="0">
                          <a:solidFill>
                            <a:srgbClr val="FF0000"/>
                          </a:solidFill>
                          <a:effectLst/>
                          <a:latin typeface="Nyala" panose="02000504070300020003" pitchFamily="2" charset="0"/>
                        </a:rPr>
                        <a:t>Milli Eğitim Bakanlığı Yönergesine Göre</a:t>
                      </a:r>
                      <a:endParaRPr lang="tr-TR" sz="2000" b="1" i="0" u="none" strike="noStrike" dirty="0">
                        <a:solidFill>
                          <a:srgbClr val="FF0000"/>
                        </a:solidFill>
                        <a:effectLst/>
                        <a:latin typeface="Nyala" panose="02000504070300020003" pitchFamily="2" charset="0"/>
                      </a:endParaRPr>
                    </a:p>
                  </a:txBody>
                  <a:tcPr marL="9525" marR="9525" marT="9525" marB="0" anchor="ctr"/>
                </a:tc>
                <a:tc>
                  <a:txBody>
                    <a:bodyPr/>
                    <a:lstStyle/>
                    <a:p>
                      <a:pPr algn="ctr" fontAlgn="b"/>
                      <a:r>
                        <a:rPr lang="tr-TR" sz="2000" u="none" strike="noStrike" dirty="0">
                          <a:solidFill>
                            <a:srgbClr val="FF0000"/>
                          </a:solidFill>
                          <a:effectLst/>
                          <a:latin typeface="Nyala" panose="02000504070300020003" pitchFamily="2" charset="0"/>
                        </a:rPr>
                        <a:t>Binaların Yangından Korunması Hk</a:t>
                      </a:r>
                      <a:r>
                        <a:rPr lang="tr-TR" sz="2000" u="none" strike="noStrike" dirty="0" smtClean="0">
                          <a:solidFill>
                            <a:srgbClr val="FF0000"/>
                          </a:solidFill>
                          <a:effectLst/>
                          <a:latin typeface="Nyala" panose="02000504070300020003" pitchFamily="2" charset="0"/>
                        </a:rPr>
                        <a:t>. Yönetmeliğe </a:t>
                      </a:r>
                      <a:r>
                        <a:rPr lang="tr-TR" sz="2000" u="none" strike="noStrike" dirty="0">
                          <a:solidFill>
                            <a:srgbClr val="FF0000"/>
                          </a:solidFill>
                          <a:effectLst/>
                          <a:latin typeface="Nyala" panose="02000504070300020003" pitchFamily="2" charset="0"/>
                        </a:rPr>
                        <a:t>Göre</a:t>
                      </a:r>
                      <a:endParaRPr lang="tr-TR" sz="2000" b="1" i="0" u="none" strike="noStrike" dirty="0">
                        <a:solidFill>
                          <a:srgbClr val="FF0000"/>
                        </a:solidFill>
                        <a:effectLst/>
                        <a:latin typeface="Nyala" panose="02000504070300020003" pitchFamily="2" charset="0"/>
                      </a:endParaRPr>
                    </a:p>
                  </a:txBody>
                  <a:tcPr marL="9525" marR="9525" marT="9525" marB="0" anchor="ctr"/>
                </a:tc>
              </a:tr>
              <a:tr h="1171662">
                <a:tc>
                  <a:txBody>
                    <a:bodyPr/>
                    <a:lstStyle/>
                    <a:p>
                      <a:pPr algn="ctr" fontAlgn="b"/>
                      <a:r>
                        <a:rPr lang="tr-TR" sz="1800" u="none" strike="noStrike" dirty="0">
                          <a:solidFill>
                            <a:srgbClr val="FF0000"/>
                          </a:solidFill>
                          <a:effectLst/>
                          <a:latin typeface="Nyala" panose="02000504070300020003" pitchFamily="2" charset="0"/>
                        </a:rPr>
                        <a:t>SÖNDÜRME EKİBİ</a:t>
                      </a:r>
                      <a:endParaRPr lang="tr-TR" sz="1800" b="1" i="0" u="none" strike="noStrike" dirty="0">
                        <a:solidFill>
                          <a:srgbClr val="FF0000"/>
                        </a:solidFill>
                        <a:effectLst/>
                        <a:latin typeface="Nyala" panose="02000504070300020003" pitchFamily="2" charset="0"/>
                      </a:endParaRPr>
                    </a:p>
                  </a:txBody>
                  <a:tcPr marL="9525" marR="9525" marT="9525" marB="0" anchor="ctr"/>
                </a:tc>
                <a:tc>
                  <a:txBody>
                    <a:bodyPr/>
                    <a:lstStyle/>
                    <a:p>
                      <a:pPr algn="ctr" fontAlgn="ctr"/>
                      <a:r>
                        <a:rPr lang="tr-TR" sz="2000" u="none" strike="noStrike" dirty="0">
                          <a:effectLst/>
                          <a:latin typeface="Nyala" panose="02000504070300020003" pitchFamily="2" charset="0"/>
                        </a:rPr>
                        <a:t>Bir ekip </a:t>
                      </a:r>
                      <a:r>
                        <a:rPr lang="tr-TR" sz="2000" u="none" strike="noStrike" dirty="0" smtClean="0">
                          <a:effectLst/>
                          <a:latin typeface="Nyala" panose="02000504070300020003" pitchFamily="2" charset="0"/>
                        </a:rPr>
                        <a:t>(ekip </a:t>
                      </a:r>
                      <a:r>
                        <a:rPr lang="tr-TR" sz="2000" u="none" strike="noStrike" dirty="0">
                          <a:effectLst/>
                          <a:latin typeface="Nyala" panose="02000504070300020003" pitchFamily="2" charset="0"/>
                        </a:rPr>
                        <a:t>başı </a:t>
                      </a:r>
                      <a:r>
                        <a:rPr lang="tr-TR" sz="2000" u="none" strike="noStrike" dirty="0" smtClean="0">
                          <a:effectLst/>
                          <a:latin typeface="Nyala" panose="02000504070300020003" pitchFamily="2" charset="0"/>
                        </a:rPr>
                        <a:t>ile birlikte) </a:t>
                      </a:r>
                      <a:r>
                        <a:rPr lang="tr-TR" sz="2400" b="1" u="none" strike="noStrike" dirty="0">
                          <a:solidFill>
                            <a:schemeClr val="tx1"/>
                          </a:solidFill>
                          <a:effectLst/>
                          <a:latin typeface="Nyala" panose="02000504070300020003" pitchFamily="2" charset="0"/>
                        </a:rPr>
                        <a:t>8-10</a:t>
                      </a:r>
                      <a:r>
                        <a:rPr lang="tr-TR" sz="2000" u="none" strike="noStrike" dirty="0">
                          <a:solidFill>
                            <a:schemeClr val="tx1"/>
                          </a:solidFill>
                          <a:effectLst/>
                          <a:latin typeface="Nyala" panose="02000504070300020003" pitchFamily="2" charset="0"/>
                        </a:rPr>
                        <a:t> kişi</a:t>
                      </a:r>
                      <a:endParaRPr lang="tr-TR" sz="2000" b="0" i="0" u="none" strike="noStrike" dirty="0">
                        <a:solidFill>
                          <a:schemeClr val="tx1"/>
                        </a:solidFill>
                        <a:effectLst/>
                        <a:latin typeface="Nyala" panose="02000504070300020003" pitchFamily="2" charset="0"/>
                      </a:endParaRPr>
                    </a:p>
                  </a:txBody>
                  <a:tcPr marL="9525" marR="9525" marT="9525" marB="0" anchor="ctr"/>
                </a:tc>
                <a:tc>
                  <a:txBody>
                    <a:bodyPr/>
                    <a:lstStyle/>
                    <a:p>
                      <a:pPr algn="ctr" fontAlgn="ctr"/>
                      <a:r>
                        <a:rPr lang="tr-TR" sz="2000" u="none" strike="noStrike" dirty="0">
                          <a:effectLst/>
                          <a:latin typeface="Nyala" panose="02000504070300020003" pitchFamily="2" charset="0"/>
                        </a:rPr>
                        <a:t>En </a:t>
                      </a:r>
                      <a:r>
                        <a:rPr lang="tr-TR" sz="2000" u="none" strike="noStrike" dirty="0" smtClean="0">
                          <a:effectLst/>
                          <a:latin typeface="Nyala" panose="02000504070300020003" pitchFamily="2" charset="0"/>
                        </a:rPr>
                        <a:t>az </a:t>
                      </a:r>
                      <a:r>
                        <a:rPr lang="tr-TR" sz="2400" b="1" u="none" strike="noStrike" dirty="0">
                          <a:effectLst/>
                          <a:latin typeface="Nyala" panose="02000504070300020003" pitchFamily="2" charset="0"/>
                        </a:rPr>
                        <a:t>3</a:t>
                      </a:r>
                      <a:r>
                        <a:rPr lang="tr-TR" sz="2000" u="none" strike="noStrike" dirty="0">
                          <a:effectLst/>
                          <a:latin typeface="Nyala" panose="02000504070300020003" pitchFamily="2" charset="0"/>
                        </a:rPr>
                        <a:t> </a:t>
                      </a:r>
                      <a:r>
                        <a:rPr lang="tr-TR" sz="2000" u="none" strike="noStrike" dirty="0" smtClean="0">
                          <a:effectLst/>
                          <a:latin typeface="Nyala" panose="02000504070300020003" pitchFamily="2" charset="0"/>
                        </a:rPr>
                        <a:t>kişi</a:t>
                      </a:r>
                      <a:endParaRPr lang="tr-TR" sz="2000" b="0" i="0" u="none" strike="noStrike" dirty="0">
                        <a:solidFill>
                          <a:srgbClr val="000000"/>
                        </a:solidFill>
                        <a:effectLst/>
                        <a:latin typeface="Nyala" panose="02000504070300020003" pitchFamily="2" charset="0"/>
                      </a:endParaRPr>
                    </a:p>
                  </a:txBody>
                  <a:tcPr marL="9525" marR="9525" marT="9525" marB="0" anchor="ctr"/>
                </a:tc>
              </a:tr>
              <a:tr h="1076501">
                <a:tc>
                  <a:txBody>
                    <a:bodyPr/>
                    <a:lstStyle/>
                    <a:p>
                      <a:pPr algn="ctr" fontAlgn="b"/>
                      <a:r>
                        <a:rPr lang="tr-TR" sz="1800" u="none" strike="noStrike" dirty="0">
                          <a:solidFill>
                            <a:srgbClr val="FF0000"/>
                          </a:solidFill>
                          <a:effectLst/>
                          <a:latin typeface="Nyala" panose="02000504070300020003" pitchFamily="2" charset="0"/>
                        </a:rPr>
                        <a:t>KURTARMA EKİBİ</a:t>
                      </a:r>
                      <a:endParaRPr lang="tr-TR" sz="1800" b="1" i="0" u="none" strike="noStrike" dirty="0">
                        <a:solidFill>
                          <a:srgbClr val="FF0000"/>
                        </a:solidFill>
                        <a:effectLst/>
                        <a:latin typeface="Nyala" panose="02000504070300020003" pitchFamily="2" charset="0"/>
                      </a:endParaRPr>
                    </a:p>
                  </a:txBody>
                  <a:tcPr marL="9525" marR="9525" marT="9525" marB="0" anchor="ctr"/>
                </a:tc>
                <a:tc>
                  <a:txBody>
                    <a:bodyPr/>
                    <a:lstStyle/>
                    <a:p>
                      <a:pPr algn="ctr" fontAlgn="ctr"/>
                      <a:r>
                        <a:rPr lang="tr-TR" sz="2000" u="none" strike="noStrike" dirty="0">
                          <a:effectLst/>
                          <a:latin typeface="Nyala" panose="02000504070300020003" pitchFamily="2" charset="0"/>
                        </a:rPr>
                        <a:t>Her </a:t>
                      </a:r>
                      <a:r>
                        <a:rPr lang="tr-TR" sz="2400" b="1" u="none" strike="noStrike" dirty="0">
                          <a:effectLst/>
                          <a:latin typeface="Nyala" panose="02000504070300020003" pitchFamily="2" charset="0"/>
                        </a:rPr>
                        <a:t>200</a:t>
                      </a:r>
                      <a:r>
                        <a:rPr lang="tr-TR" sz="2000" u="none" strike="noStrike" dirty="0">
                          <a:effectLst/>
                          <a:latin typeface="Nyala" panose="02000504070300020003" pitchFamily="2" charset="0"/>
                        </a:rPr>
                        <a:t> kişiye bir </a:t>
                      </a:r>
                      <a:r>
                        <a:rPr lang="tr-TR" sz="2000" u="none" strike="noStrike" dirty="0" smtClean="0">
                          <a:effectLst/>
                          <a:latin typeface="Nyala" panose="02000504070300020003" pitchFamily="2" charset="0"/>
                        </a:rPr>
                        <a:t>ekip</a:t>
                      </a:r>
                    </a:p>
                    <a:p>
                      <a:pPr algn="ctr" fontAlgn="ctr"/>
                      <a:r>
                        <a:rPr lang="tr-TR" sz="2000" u="none" strike="noStrike" dirty="0" smtClean="0">
                          <a:effectLst/>
                          <a:latin typeface="Nyala" panose="02000504070300020003" pitchFamily="2" charset="0"/>
                        </a:rPr>
                        <a:t>Bir ekip</a:t>
                      </a:r>
                      <a:r>
                        <a:rPr lang="tr-TR" sz="2000" u="none" strike="noStrike" baseline="0" dirty="0" smtClean="0">
                          <a:effectLst/>
                          <a:latin typeface="Nyala" panose="02000504070300020003" pitchFamily="2" charset="0"/>
                        </a:rPr>
                        <a:t> (</a:t>
                      </a:r>
                      <a:r>
                        <a:rPr lang="tr-TR" sz="2000" u="none" strike="noStrike" dirty="0" smtClean="0">
                          <a:effectLst/>
                          <a:latin typeface="Nyala" panose="02000504070300020003" pitchFamily="2" charset="0"/>
                        </a:rPr>
                        <a:t>ekip </a:t>
                      </a:r>
                      <a:r>
                        <a:rPr lang="tr-TR" sz="2000" u="none" strike="noStrike" dirty="0">
                          <a:effectLst/>
                          <a:latin typeface="Nyala" panose="02000504070300020003" pitchFamily="2" charset="0"/>
                        </a:rPr>
                        <a:t>başı ile </a:t>
                      </a:r>
                      <a:r>
                        <a:rPr lang="tr-TR" sz="2000" u="none" strike="noStrike" dirty="0" smtClean="0">
                          <a:effectLst/>
                          <a:latin typeface="Nyala" panose="02000504070300020003" pitchFamily="2" charset="0"/>
                        </a:rPr>
                        <a:t>birlikte) </a:t>
                      </a:r>
                      <a:r>
                        <a:rPr lang="tr-TR" sz="2400" b="1" u="none" strike="noStrike" dirty="0">
                          <a:solidFill>
                            <a:schemeClr val="tx1"/>
                          </a:solidFill>
                          <a:effectLst/>
                          <a:latin typeface="Nyala" panose="02000504070300020003" pitchFamily="2" charset="0"/>
                        </a:rPr>
                        <a:t>8</a:t>
                      </a:r>
                      <a:r>
                        <a:rPr lang="tr-TR" sz="2000" u="none" strike="noStrike" dirty="0">
                          <a:solidFill>
                            <a:schemeClr val="tx1"/>
                          </a:solidFill>
                          <a:effectLst/>
                          <a:latin typeface="Nyala" panose="02000504070300020003" pitchFamily="2" charset="0"/>
                        </a:rPr>
                        <a:t> kişi</a:t>
                      </a:r>
                      <a:endParaRPr lang="tr-TR" sz="2000" b="0" i="0" u="none" strike="noStrike" dirty="0">
                        <a:solidFill>
                          <a:schemeClr val="tx1"/>
                        </a:solidFill>
                        <a:effectLst/>
                        <a:latin typeface="Nyala" panose="02000504070300020003" pitchFamily="2" charset="0"/>
                      </a:endParaRPr>
                    </a:p>
                  </a:txBody>
                  <a:tcPr marL="9525" marR="9525" marT="9525" marB="0" anchor="ctr"/>
                </a:tc>
                <a:tc>
                  <a:txBody>
                    <a:bodyPr/>
                    <a:lstStyle/>
                    <a:p>
                      <a:pPr algn="ctr" fontAlgn="ctr"/>
                      <a:r>
                        <a:rPr lang="tr-TR" sz="2000" u="none" strike="noStrike" dirty="0" smtClean="0">
                          <a:effectLst/>
                          <a:latin typeface="Nyala" panose="02000504070300020003" pitchFamily="2" charset="0"/>
                        </a:rPr>
                        <a:t>En az </a:t>
                      </a:r>
                      <a:r>
                        <a:rPr lang="tr-TR" sz="2400" b="1" u="none" strike="noStrike" dirty="0" smtClean="0">
                          <a:effectLst/>
                          <a:latin typeface="Nyala" panose="02000504070300020003" pitchFamily="2" charset="0"/>
                        </a:rPr>
                        <a:t>3</a:t>
                      </a:r>
                      <a:r>
                        <a:rPr lang="tr-TR" sz="2000" u="none" strike="noStrike" dirty="0" smtClean="0">
                          <a:effectLst/>
                          <a:latin typeface="Nyala" panose="02000504070300020003" pitchFamily="2" charset="0"/>
                        </a:rPr>
                        <a:t> kişi</a:t>
                      </a:r>
                      <a:endParaRPr lang="tr-TR" sz="2000" u="none" strike="noStrike" dirty="0">
                        <a:effectLst/>
                        <a:latin typeface="Nyala" panose="02000504070300020003" pitchFamily="2" charset="0"/>
                      </a:endParaRPr>
                    </a:p>
                  </a:txBody>
                  <a:tcPr marL="9525" marR="9525" marT="9525" marB="0" anchor="ctr"/>
                </a:tc>
              </a:tr>
              <a:tr h="1070555">
                <a:tc>
                  <a:txBody>
                    <a:bodyPr/>
                    <a:lstStyle/>
                    <a:p>
                      <a:pPr algn="ctr" fontAlgn="b"/>
                      <a:r>
                        <a:rPr lang="tr-TR" sz="1800" u="none" strike="noStrike" dirty="0">
                          <a:solidFill>
                            <a:srgbClr val="FF0000"/>
                          </a:solidFill>
                          <a:effectLst/>
                          <a:latin typeface="Nyala" panose="02000504070300020003" pitchFamily="2" charset="0"/>
                        </a:rPr>
                        <a:t>KORUMA EKİBİ</a:t>
                      </a:r>
                      <a:endParaRPr lang="tr-TR" sz="1800" b="1" i="0" u="none" strike="noStrike" dirty="0">
                        <a:solidFill>
                          <a:srgbClr val="FF0000"/>
                        </a:solidFill>
                        <a:effectLst/>
                        <a:latin typeface="Nyala" panose="02000504070300020003" pitchFamily="2" charset="0"/>
                      </a:endParaRPr>
                    </a:p>
                  </a:txBody>
                  <a:tcPr marL="9525" marR="9525" marT="9525" marB="0" anchor="ctr"/>
                </a:tc>
                <a:tc>
                  <a:txBody>
                    <a:bodyPr/>
                    <a:lstStyle/>
                    <a:p>
                      <a:pPr algn="ctr" fontAlgn="ctr"/>
                      <a:r>
                        <a:rPr lang="tr-TR" sz="2000" u="none" strike="noStrike" dirty="0">
                          <a:effectLst/>
                          <a:latin typeface="Nyala" panose="02000504070300020003" pitchFamily="2" charset="0"/>
                        </a:rPr>
                        <a:t>Her </a:t>
                      </a:r>
                      <a:r>
                        <a:rPr lang="tr-TR" sz="2400" b="1" u="none" strike="noStrike" dirty="0">
                          <a:effectLst/>
                          <a:latin typeface="Nyala" panose="02000504070300020003" pitchFamily="2" charset="0"/>
                        </a:rPr>
                        <a:t>200</a:t>
                      </a:r>
                      <a:r>
                        <a:rPr lang="tr-TR" sz="2000" u="none" strike="noStrike" dirty="0">
                          <a:effectLst/>
                          <a:latin typeface="Nyala" panose="02000504070300020003" pitchFamily="2" charset="0"/>
                        </a:rPr>
                        <a:t> kişiye </a:t>
                      </a:r>
                      <a:r>
                        <a:rPr lang="tr-TR" sz="2400" b="1" u="none" strike="noStrike" dirty="0">
                          <a:effectLst/>
                          <a:latin typeface="Nyala" panose="02000504070300020003" pitchFamily="2" charset="0"/>
                        </a:rPr>
                        <a:t>4</a:t>
                      </a:r>
                      <a:r>
                        <a:rPr lang="tr-TR" sz="2000" u="none" strike="noStrike" dirty="0">
                          <a:effectLst/>
                          <a:latin typeface="Nyala" panose="02000504070300020003" pitchFamily="2" charset="0"/>
                        </a:rPr>
                        <a:t> kişi</a:t>
                      </a:r>
                      <a:endParaRPr lang="tr-TR" sz="2000" b="0" i="0" u="none" strike="noStrike" dirty="0">
                        <a:solidFill>
                          <a:srgbClr val="000000"/>
                        </a:solidFill>
                        <a:effectLst/>
                        <a:latin typeface="Nyala" panose="02000504070300020003" pitchFamily="2" charset="0"/>
                      </a:endParaRPr>
                    </a:p>
                  </a:txBody>
                  <a:tcPr marL="9525" marR="9525" marT="9525" marB="0" anchor="ctr"/>
                </a:tc>
                <a:tc>
                  <a:txBody>
                    <a:bodyPr/>
                    <a:lstStyle/>
                    <a:p>
                      <a:pPr algn="ctr" fontAlgn="ctr"/>
                      <a:r>
                        <a:rPr lang="tr-TR" sz="2000" u="none" strike="noStrike" dirty="0" smtClean="0">
                          <a:effectLst/>
                          <a:latin typeface="Nyala" panose="02000504070300020003" pitchFamily="2" charset="0"/>
                        </a:rPr>
                        <a:t>En az </a:t>
                      </a:r>
                      <a:r>
                        <a:rPr lang="tr-TR" sz="2400" b="1" u="none" strike="noStrike" dirty="0" smtClean="0">
                          <a:effectLst/>
                          <a:latin typeface="Nyala" panose="02000504070300020003" pitchFamily="2" charset="0"/>
                        </a:rPr>
                        <a:t>2</a:t>
                      </a:r>
                      <a:r>
                        <a:rPr lang="tr-TR" sz="2000" u="none" strike="noStrike" dirty="0" smtClean="0">
                          <a:effectLst/>
                          <a:latin typeface="Nyala" panose="02000504070300020003" pitchFamily="2" charset="0"/>
                        </a:rPr>
                        <a:t> kişi</a:t>
                      </a:r>
                      <a:endParaRPr lang="tr-TR" sz="2000" u="none" strike="noStrike" dirty="0">
                        <a:effectLst/>
                        <a:latin typeface="Nyala" panose="02000504070300020003" pitchFamily="2" charset="0"/>
                      </a:endParaRPr>
                    </a:p>
                  </a:txBody>
                  <a:tcPr marL="9525" marR="9525" marT="9525" marB="0" anchor="ctr"/>
                </a:tc>
              </a:tr>
              <a:tr h="1076501">
                <a:tc>
                  <a:txBody>
                    <a:bodyPr/>
                    <a:lstStyle/>
                    <a:p>
                      <a:pPr algn="ctr" fontAlgn="b"/>
                      <a:r>
                        <a:rPr lang="tr-TR" sz="1800" u="none" strike="noStrike" dirty="0">
                          <a:solidFill>
                            <a:srgbClr val="FF0000"/>
                          </a:solidFill>
                          <a:effectLst/>
                          <a:latin typeface="Nyala" panose="02000504070300020003" pitchFamily="2" charset="0"/>
                        </a:rPr>
                        <a:t>İLKYARDIM EKİBİ</a:t>
                      </a:r>
                      <a:endParaRPr lang="tr-TR" sz="1800" b="1" i="0" u="none" strike="noStrike" dirty="0">
                        <a:solidFill>
                          <a:srgbClr val="FF0000"/>
                        </a:solidFill>
                        <a:effectLst/>
                        <a:latin typeface="Nyala" panose="02000504070300020003" pitchFamily="2" charset="0"/>
                      </a:endParaRPr>
                    </a:p>
                  </a:txBody>
                  <a:tcPr marL="9525" marR="9525" marT="9525" marB="0" anchor="ctr"/>
                </a:tc>
                <a:tc>
                  <a:txBody>
                    <a:bodyPr/>
                    <a:lstStyle/>
                    <a:p>
                      <a:pPr algn="ctr" fontAlgn="ctr"/>
                      <a:r>
                        <a:rPr lang="tr-TR" sz="2000" u="none" strike="noStrike" dirty="0">
                          <a:effectLst/>
                          <a:latin typeface="Nyala" panose="02000504070300020003" pitchFamily="2" charset="0"/>
                        </a:rPr>
                        <a:t>Her </a:t>
                      </a:r>
                      <a:r>
                        <a:rPr lang="tr-TR" sz="2400" b="1" u="none" strike="noStrike" dirty="0">
                          <a:effectLst/>
                          <a:latin typeface="Nyala" panose="02000504070300020003" pitchFamily="2" charset="0"/>
                        </a:rPr>
                        <a:t>200</a:t>
                      </a:r>
                      <a:r>
                        <a:rPr lang="tr-TR" sz="2000" u="none" strike="noStrike" dirty="0">
                          <a:effectLst/>
                          <a:latin typeface="Nyala" panose="02000504070300020003" pitchFamily="2" charset="0"/>
                        </a:rPr>
                        <a:t> kişiye bir </a:t>
                      </a:r>
                      <a:r>
                        <a:rPr lang="tr-TR" sz="2000" u="none" strike="noStrike" dirty="0" smtClean="0">
                          <a:effectLst/>
                          <a:latin typeface="Nyala" panose="02000504070300020003" pitchFamily="2" charset="0"/>
                        </a:rPr>
                        <a:t>ekip</a:t>
                      </a:r>
                    </a:p>
                    <a:p>
                      <a:pPr algn="ctr" fontAlgn="ctr"/>
                      <a:r>
                        <a:rPr lang="tr-TR" sz="2000" u="none" strike="noStrike" dirty="0" smtClean="0">
                          <a:effectLst/>
                          <a:latin typeface="Nyala" panose="02000504070300020003" pitchFamily="2" charset="0"/>
                        </a:rPr>
                        <a:t>Bir ekip</a:t>
                      </a:r>
                      <a:r>
                        <a:rPr lang="tr-TR" sz="2000" u="none" strike="noStrike" baseline="0" dirty="0" smtClean="0">
                          <a:effectLst/>
                          <a:latin typeface="Nyala" panose="02000504070300020003" pitchFamily="2" charset="0"/>
                        </a:rPr>
                        <a:t> (</a:t>
                      </a:r>
                      <a:r>
                        <a:rPr lang="tr-TR" sz="2000" u="none" strike="noStrike" dirty="0" smtClean="0">
                          <a:effectLst/>
                          <a:latin typeface="Nyala" panose="02000504070300020003" pitchFamily="2" charset="0"/>
                        </a:rPr>
                        <a:t>ekip </a:t>
                      </a:r>
                      <a:r>
                        <a:rPr lang="tr-TR" sz="2000" u="none" strike="noStrike" dirty="0">
                          <a:effectLst/>
                          <a:latin typeface="Nyala" panose="02000504070300020003" pitchFamily="2" charset="0"/>
                        </a:rPr>
                        <a:t>başı ile </a:t>
                      </a:r>
                      <a:r>
                        <a:rPr lang="tr-TR" sz="2000" u="none" strike="noStrike" dirty="0" smtClean="0">
                          <a:effectLst/>
                          <a:latin typeface="Nyala" panose="02000504070300020003" pitchFamily="2" charset="0"/>
                        </a:rPr>
                        <a:t>birlikte) </a:t>
                      </a:r>
                      <a:r>
                        <a:rPr lang="tr-TR" sz="2400" b="1" u="none" strike="noStrike" dirty="0">
                          <a:effectLst/>
                          <a:latin typeface="Nyala" panose="02000504070300020003" pitchFamily="2" charset="0"/>
                        </a:rPr>
                        <a:t>7</a:t>
                      </a:r>
                      <a:r>
                        <a:rPr lang="tr-TR" sz="2000" u="none" strike="noStrike" dirty="0">
                          <a:effectLst/>
                          <a:latin typeface="Nyala" panose="02000504070300020003" pitchFamily="2" charset="0"/>
                        </a:rPr>
                        <a:t> </a:t>
                      </a:r>
                      <a:r>
                        <a:rPr lang="tr-TR" sz="2000" u="none" strike="noStrike" dirty="0" smtClean="0">
                          <a:effectLst/>
                          <a:latin typeface="Nyala" panose="02000504070300020003" pitchFamily="2" charset="0"/>
                        </a:rPr>
                        <a:t>kişi</a:t>
                      </a:r>
                      <a:endParaRPr lang="tr-TR" sz="2000" b="0" i="0" u="none" strike="noStrike" dirty="0">
                        <a:solidFill>
                          <a:srgbClr val="000000"/>
                        </a:solidFill>
                        <a:effectLst/>
                        <a:latin typeface="Nyala" panose="02000504070300020003" pitchFamily="2" charset="0"/>
                      </a:endParaRPr>
                    </a:p>
                  </a:txBody>
                  <a:tcPr marL="9525" marR="9525" marT="9525" marB="0" anchor="ctr"/>
                </a:tc>
                <a:tc>
                  <a:txBody>
                    <a:bodyPr/>
                    <a:lstStyle/>
                    <a:p>
                      <a:pPr algn="ctr" fontAlgn="ctr"/>
                      <a:r>
                        <a:rPr lang="tr-TR" sz="2000" u="none" strike="noStrike" dirty="0" smtClean="0">
                          <a:effectLst/>
                          <a:latin typeface="Nyala" panose="02000504070300020003" pitchFamily="2" charset="0"/>
                        </a:rPr>
                        <a:t>En az </a:t>
                      </a:r>
                      <a:r>
                        <a:rPr lang="tr-TR" sz="2400" b="1" u="none" strike="noStrike" dirty="0" smtClean="0">
                          <a:effectLst/>
                          <a:latin typeface="Nyala" panose="02000504070300020003" pitchFamily="2" charset="0"/>
                        </a:rPr>
                        <a:t>2</a:t>
                      </a:r>
                      <a:r>
                        <a:rPr lang="tr-TR" sz="2000" u="none" strike="noStrike" dirty="0" smtClean="0">
                          <a:effectLst/>
                          <a:latin typeface="Nyala" panose="02000504070300020003" pitchFamily="2" charset="0"/>
                        </a:rPr>
                        <a:t> kişi</a:t>
                      </a:r>
                      <a:endParaRPr lang="tr-TR" sz="2000" u="none" strike="noStrike" dirty="0">
                        <a:effectLst/>
                        <a:latin typeface="Nyala" panose="02000504070300020003" pitchFamily="2" charset="0"/>
                      </a:endParaRPr>
                    </a:p>
                  </a:txBody>
                  <a:tcPr marL="9525" marR="9525" marT="9525" marB="0" anchor="ctr"/>
                </a:tc>
              </a:tr>
            </a:tbl>
          </a:graphicData>
        </a:graphic>
      </p:graphicFrame>
      <p:pic>
        <p:nvPicPr>
          <p:cNvPr id="3" name="Resim 2"/>
          <p:cNvPicPr>
            <a:picLocks noChangeAspect="1"/>
          </p:cNvPicPr>
          <p:nvPr/>
        </p:nvPicPr>
        <p:blipFill>
          <a:blip r:embed="rId2"/>
          <a:stretch>
            <a:fillRect/>
          </a:stretch>
        </p:blipFill>
        <p:spPr>
          <a:xfrm>
            <a:off x="11211602" y="5905711"/>
            <a:ext cx="956399" cy="934872"/>
          </a:xfrm>
          <a:prstGeom prst="rect">
            <a:avLst/>
          </a:prstGeom>
        </p:spPr>
      </p:pic>
    </p:spTree>
    <p:extLst>
      <p:ext uri="{BB962C8B-B14F-4D97-AF65-F5344CB8AC3E}">
        <p14:creationId xmlns:p14="http://schemas.microsoft.com/office/powerpoint/2010/main" val="3819822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o 7"/>
          <p:cNvGraphicFramePr>
            <a:graphicFrameLocks noGrp="1"/>
          </p:cNvGraphicFramePr>
          <p:nvPr>
            <p:extLst>
              <p:ext uri="{D42A27DB-BD31-4B8C-83A1-F6EECF244321}">
                <p14:modId xmlns:p14="http://schemas.microsoft.com/office/powerpoint/2010/main" val="2736926351"/>
              </p:ext>
            </p:extLst>
          </p:nvPr>
        </p:nvGraphicFramePr>
        <p:xfrm>
          <a:off x="1480458" y="874711"/>
          <a:ext cx="8691153" cy="4446226"/>
        </p:xfrm>
        <a:graphic>
          <a:graphicData uri="http://schemas.openxmlformats.org/drawingml/2006/table">
            <a:tbl>
              <a:tblPr>
                <a:tableStyleId>{5C22544A-7EE6-4342-B048-85BDC9FD1C3A}</a:tableStyleId>
              </a:tblPr>
              <a:tblGrid>
                <a:gridCol w="2478640"/>
                <a:gridCol w="2107308"/>
                <a:gridCol w="1945480"/>
                <a:gridCol w="2159725"/>
              </a:tblGrid>
              <a:tr h="692680">
                <a:tc gridSpan="4">
                  <a:txBody>
                    <a:bodyPr/>
                    <a:lstStyle/>
                    <a:p>
                      <a:pPr algn="ctr" fontAlgn="ctr"/>
                      <a:r>
                        <a:rPr lang="tr-TR" sz="2400" dirty="0">
                          <a:latin typeface="Nyala" panose="02000504070300020003" pitchFamily="2" charset="0"/>
                        </a:rPr>
                        <a:t>İşyerlerinde Görevlendirilecek </a:t>
                      </a:r>
                      <a:r>
                        <a:rPr lang="tr-TR" sz="2400" b="1" u="sng" dirty="0">
                          <a:effectLst>
                            <a:outerShdw blurRad="38100" dist="38100" dir="2700000" algn="tl">
                              <a:srgbClr val="000000">
                                <a:alpha val="43137"/>
                              </a:srgbClr>
                            </a:outerShdw>
                          </a:effectLst>
                          <a:latin typeface="Nyala" panose="02000504070300020003" pitchFamily="2" charset="0"/>
                        </a:rPr>
                        <a:t>Destek Elemanı </a:t>
                      </a:r>
                      <a:r>
                        <a:rPr lang="tr-TR" sz="2400" dirty="0">
                          <a:latin typeface="Nyala" panose="02000504070300020003" pitchFamily="2" charset="0"/>
                        </a:rPr>
                        <a:t>Sayısı</a:t>
                      </a:r>
                    </a:p>
                  </a:txBody>
                  <a:tcPr marL="9525" marR="9525" marT="9525" marB="0" anchor="ctr">
                    <a:solidFill>
                      <a:schemeClr val="accent6">
                        <a:lumMod val="60000"/>
                        <a:lumOff val="40000"/>
                        <a:alpha val="67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565012">
                <a:tc gridSpan="4">
                  <a:txBody>
                    <a:bodyPr/>
                    <a:lstStyle/>
                    <a:p>
                      <a:pPr algn="ctr" fontAlgn="ctr"/>
                      <a:r>
                        <a:rPr lang="tr-TR" sz="1800" u="none" strike="noStrike" dirty="0">
                          <a:effectLst/>
                          <a:latin typeface="Nyala" panose="02000504070300020003" pitchFamily="2" charset="0"/>
                        </a:rPr>
                        <a:t>İŞYERLERİNDE ACİL DURUMLAR HAKKINDA YÖNETMELİK</a:t>
                      </a:r>
                      <a:endParaRPr lang="tr-TR" sz="1800" b="1" i="0" u="none" strike="noStrike" dirty="0">
                        <a:solidFill>
                          <a:srgbClr val="000000"/>
                        </a:solidFill>
                        <a:effectLst/>
                        <a:latin typeface="Nyala" panose="02000504070300020003" pitchFamily="2" charset="0"/>
                      </a:endParaRPr>
                    </a:p>
                  </a:txBody>
                  <a:tcPr marL="9525" marR="9525" marT="9525" marB="0" anchor="ctr">
                    <a:solidFill>
                      <a:schemeClr val="accent6">
                        <a:lumMod val="60000"/>
                        <a:lumOff val="40000"/>
                        <a:alpha val="67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536760">
                <a:tc rowSpan="2">
                  <a:txBody>
                    <a:bodyPr/>
                    <a:lstStyle/>
                    <a:p>
                      <a:pPr algn="ctr" fontAlgn="ctr"/>
                      <a:r>
                        <a:rPr lang="tr-TR" sz="1800" u="none" strike="noStrike" dirty="0">
                          <a:effectLst/>
                          <a:latin typeface="Nyala" panose="02000504070300020003" pitchFamily="2" charset="0"/>
                        </a:rPr>
                        <a:t>Destek </a:t>
                      </a:r>
                      <a:r>
                        <a:rPr lang="tr-TR" sz="1800" u="none" strike="noStrike" dirty="0" smtClean="0">
                          <a:effectLst/>
                          <a:latin typeface="Nyala" panose="02000504070300020003" pitchFamily="2" charset="0"/>
                        </a:rPr>
                        <a:t>Elemanı</a:t>
                      </a:r>
                      <a:endParaRPr lang="tr-TR" sz="1800" b="1" i="0" u="none" strike="noStrike" dirty="0">
                        <a:solidFill>
                          <a:srgbClr val="000000"/>
                        </a:solidFill>
                        <a:effectLst/>
                        <a:latin typeface="Nyala" panose="02000504070300020003" pitchFamily="2" charset="0"/>
                      </a:endParaRPr>
                    </a:p>
                  </a:txBody>
                  <a:tcPr marL="9525" marR="9525" marT="9525" marB="0" anchor="ctr">
                    <a:solidFill>
                      <a:schemeClr val="accent6">
                        <a:lumMod val="60000"/>
                        <a:lumOff val="40000"/>
                        <a:alpha val="67000"/>
                      </a:schemeClr>
                    </a:solidFill>
                  </a:tcPr>
                </a:tc>
                <a:tc gridSpan="3">
                  <a:txBody>
                    <a:bodyPr/>
                    <a:lstStyle/>
                    <a:p>
                      <a:pPr algn="ctr" fontAlgn="ctr"/>
                      <a:r>
                        <a:rPr lang="tr-TR" sz="1800" u="none" strike="noStrike" dirty="0">
                          <a:effectLst/>
                          <a:latin typeface="Nyala" panose="02000504070300020003" pitchFamily="2" charset="0"/>
                        </a:rPr>
                        <a:t>İşyeri Tehlike Sınıfı</a:t>
                      </a:r>
                      <a:endParaRPr lang="tr-TR" sz="1800" b="1" i="0" u="none" strike="noStrike" dirty="0">
                        <a:solidFill>
                          <a:srgbClr val="000000"/>
                        </a:solidFill>
                        <a:effectLst/>
                        <a:latin typeface="Nyala" panose="02000504070300020003" pitchFamily="2" charset="0"/>
                      </a:endParaRPr>
                    </a:p>
                  </a:txBody>
                  <a:tcPr marL="9525" marR="9525" marT="9525" marB="0" anchor="ctr">
                    <a:solidFill>
                      <a:schemeClr val="accent6">
                        <a:lumMod val="60000"/>
                        <a:lumOff val="40000"/>
                        <a:alpha val="67000"/>
                      </a:schemeClr>
                    </a:solidFill>
                  </a:tcPr>
                </a:tc>
                <a:tc hMerge="1">
                  <a:txBody>
                    <a:bodyPr/>
                    <a:lstStyle/>
                    <a:p>
                      <a:endParaRPr lang="tr-TR"/>
                    </a:p>
                  </a:txBody>
                  <a:tcPr/>
                </a:tc>
                <a:tc hMerge="1">
                  <a:txBody>
                    <a:bodyPr/>
                    <a:lstStyle/>
                    <a:p>
                      <a:endParaRPr lang="tr-TR"/>
                    </a:p>
                  </a:txBody>
                  <a:tcPr/>
                </a:tc>
              </a:tr>
              <a:tr h="492048">
                <a:tc vMerge="1">
                  <a:txBody>
                    <a:bodyPr/>
                    <a:lstStyle/>
                    <a:p>
                      <a:endParaRPr lang="tr-TR"/>
                    </a:p>
                  </a:txBody>
                  <a:tcPr/>
                </a:tc>
                <a:tc>
                  <a:txBody>
                    <a:bodyPr/>
                    <a:lstStyle/>
                    <a:p>
                      <a:pPr algn="ctr" fontAlgn="ctr"/>
                      <a:r>
                        <a:rPr lang="tr-TR" sz="1800" u="none" strike="noStrike" dirty="0">
                          <a:effectLst/>
                          <a:latin typeface="Nyala" panose="02000504070300020003" pitchFamily="2" charset="0"/>
                        </a:rPr>
                        <a:t>Az </a:t>
                      </a:r>
                      <a:r>
                        <a:rPr lang="tr-TR" sz="1800" u="none" strike="noStrike" dirty="0" smtClean="0">
                          <a:effectLst/>
                          <a:latin typeface="Nyala" panose="02000504070300020003" pitchFamily="2" charset="0"/>
                        </a:rPr>
                        <a:t>Tehlikeli</a:t>
                      </a:r>
                      <a:endParaRPr lang="tr-TR" sz="1800" b="1" i="0" u="none" strike="noStrike" dirty="0">
                        <a:solidFill>
                          <a:srgbClr val="000000"/>
                        </a:solidFill>
                        <a:effectLst/>
                        <a:latin typeface="Nyala" panose="02000504070300020003" pitchFamily="2" charset="0"/>
                      </a:endParaRPr>
                    </a:p>
                  </a:txBody>
                  <a:tcPr marL="9525" marR="9525" marT="9525" marB="0" anchor="ctr">
                    <a:solidFill>
                      <a:schemeClr val="accent6">
                        <a:lumMod val="60000"/>
                        <a:lumOff val="40000"/>
                        <a:alpha val="67000"/>
                      </a:schemeClr>
                    </a:solidFill>
                  </a:tcPr>
                </a:tc>
                <a:tc>
                  <a:txBody>
                    <a:bodyPr/>
                    <a:lstStyle/>
                    <a:p>
                      <a:pPr algn="ctr" fontAlgn="ctr"/>
                      <a:r>
                        <a:rPr lang="tr-TR" sz="1800" u="none" strike="noStrike" dirty="0">
                          <a:effectLst/>
                          <a:latin typeface="Nyala" panose="02000504070300020003" pitchFamily="2" charset="0"/>
                        </a:rPr>
                        <a:t>Tehlikeli</a:t>
                      </a:r>
                      <a:endParaRPr lang="tr-TR" sz="1800" b="1" i="0" u="none" strike="noStrike" dirty="0">
                        <a:solidFill>
                          <a:srgbClr val="000000"/>
                        </a:solidFill>
                        <a:effectLst/>
                        <a:latin typeface="Nyala" panose="02000504070300020003" pitchFamily="2" charset="0"/>
                      </a:endParaRPr>
                    </a:p>
                  </a:txBody>
                  <a:tcPr marL="9525" marR="9525" marT="9525" marB="0" anchor="ctr">
                    <a:solidFill>
                      <a:schemeClr val="accent6">
                        <a:lumMod val="60000"/>
                        <a:lumOff val="40000"/>
                        <a:alpha val="67000"/>
                      </a:schemeClr>
                    </a:solidFill>
                  </a:tcPr>
                </a:tc>
                <a:tc>
                  <a:txBody>
                    <a:bodyPr/>
                    <a:lstStyle/>
                    <a:p>
                      <a:pPr algn="ctr" fontAlgn="ctr"/>
                      <a:r>
                        <a:rPr lang="tr-TR" sz="1800" u="none" strike="noStrike" dirty="0">
                          <a:solidFill>
                            <a:schemeClr val="bg1">
                              <a:lumMod val="65000"/>
                            </a:schemeClr>
                          </a:solidFill>
                          <a:effectLst/>
                          <a:latin typeface="Nyala" panose="02000504070300020003" pitchFamily="2" charset="0"/>
                        </a:rPr>
                        <a:t>Çok Tehlikeli</a:t>
                      </a:r>
                      <a:endParaRPr lang="tr-TR" sz="1800" b="1" i="0" u="none" strike="noStrike" dirty="0">
                        <a:solidFill>
                          <a:schemeClr val="bg1">
                            <a:lumMod val="65000"/>
                          </a:schemeClr>
                        </a:solidFill>
                        <a:effectLst/>
                        <a:latin typeface="Nyala" panose="02000504070300020003" pitchFamily="2" charset="0"/>
                      </a:endParaRPr>
                    </a:p>
                  </a:txBody>
                  <a:tcPr marL="9525" marR="9525" marT="9525" marB="0" anchor="ctr">
                    <a:solidFill>
                      <a:schemeClr val="accent6">
                        <a:lumMod val="60000"/>
                        <a:lumOff val="40000"/>
                        <a:alpha val="67000"/>
                      </a:schemeClr>
                    </a:solidFill>
                  </a:tcPr>
                </a:tc>
              </a:tr>
              <a:tr h="722812">
                <a:tc>
                  <a:txBody>
                    <a:bodyPr/>
                    <a:lstStyle/>
                    <a:p>
                      <a:pPr algn="ctr" fontAlgn="ctr"/>
                      <a:r>
                        <a:rPr lang="tr-TR" sz="1800" u="none" strike="noStrike" dirty="0">
                          <a:effectLst/>
                          <a:latin typeface="Nyala" panose="02000504070300020003" pitchFamily="2" charset="0"/>
                        </a:rPr>
                        <a:t>Arama </a:t>
                      </a:r>
                      <a:r>
                        <a:rPr lang="tr-TR" sz="1800" u="none" strike="noStrike" dirty="0" smtClean="0">
                          <a:effectLst/>
                          <a:latin typeface="Nyala" panose="02000504070300020003" pitchFamily="2" charset="0"/>
                        </a:rPr>
                        <a:t>Kurtarma </a:t>
                      </a:r>
                      <a:r>
                        <a:rPr lang="tr-TR" sz="1800" u="none" strike="noStrike" dirty="0">
                          <a:effectLst/>
                          <a:latin typeface="Nyala" panose="02000504070300020003" pitchFamily="2" charset="0"/>
                        </a:rPr>
                        <a:t>ve </a:t>
                      </a:r>
                      <a:r>
                        <a:rPr lang="tr-TR" sz="1800" u="none" strike="noStrike" dirty="0" smtClean="0">
                          <a:effectLst/>
                          <a:latin typeface="Nyala" panose="02000504070300020003" pitchFamily="2" charset="0"/>
                        </a:rPr>
                        <a:t>Tahliye</a:t>
                      </a:r>
                      <a:endParaRPr lang="tr-TR" sz="1800" b="0" i="0" u="none" strike="noStrike" dirty="0">
                        <a:solidFill>
                          <a:srgbClr val="000000"/>
                        </a:solidFill>
                        <a:effectLst/>
                        <a:latin typeface="Nyala" panose="02000504070300020003" pitchFamily="2" charset="0"/>
                      </a:endParaRPr>
                    </a:p>
                  </a:txBody>
                  <a:tcPr marL="9525" marR="9525" marT="9525" marB="0" anchor="ctr">
                    <a:solidFill>
                      <a:schemeClr val="accent6">
                        <a:lumMod val="60000"/>
                        <a:lumOff val="40000"/>
                        <a:alpha val="67000"/>
                      </a:schemeClr>
                    </a:solidFill>
                  </a:tcPr>
                </a:tc>
                <a:tc>
                  <a:txBody>
                    <a:bodyPr/>
                    <a:lstStyle/>
                    <a:p>
                      <a:pPr algn="ctr" fontAlgn="ctr"/>
                      <a:r>
                        <a:rPr lang="tr-TR" sz="1800" u="none" strike="noStrike" dirty="0">
                          <a:effectLst/>
                          <a:latin typeface="Nyala" panose="02000504070300020003" pitchFamily="2" charset="0"/>
                        </a:rPr>
                        <a:t>her </a:t>
                      </a:r>
                      <a:r>
                        <a:rPr lang="tr-TR" sz="1800" u="none" strike="noStrike" dirty="0">
                          <a:solidFill>
                            <a:srgbClr val="FF0000"/>
                          </a:solidFill>
                          <a:effectLst/>
                          <a:latin typeface="Nyala" panose="02000504070300020003" pitchFamily="2" charset="0"/>
                        </a:rPr>
                        <a:t>50</a:t>
                      </a:r>
                      <a:r>
                        <a:rPr lang="tr-TR" sz="1800" u="none" strike="noStrike" dirty="0">
                          <a:effectLst/>
                          <a:latin typeface="Nyala" panose="02000504070300020003" pitchFamily="2" charset="0"/>
                        </a:rPr>
                        <a:t> </a:t>
                      </a:r>
                      <a:r>
                        <a:rPr lang="tr-TR" sz="1800" u="none" strike="noStrike" dirty="0" smtClean="0">
                          <a:effectLst/>
                          <a:latin typeface="Nyala" panose="02000504070300020003" pitchFamily="2" charset="0"/>
                        </a:rPr>
                        <a:t>çalışana</a:t>
                      </a:r>
                      <a:r>
                        <a:rPr lang="tr-TR" sz="1800" u="none" strike="noStrike" baseline="0" dirty="0" smtClean="0">
                          <a:effectLst/>
                          <a:latin typeface="Nyala" panose="02000504070300020003" pitchFamily="2" charset="0"/>
                        </a:rPr>
                        <a:t> </a:t>
                      </a:r>
                      <a:r>
                        <a:rPr lang="tr-TR" sz="1800" b="1" u="none" strike="noStrike" dirty="0" smtClean="0">
                          <a:solidFill>
                            <a:srgbClr val="FF0000"/>
                          </a:solidFill>
                          <a:effectLst/>
                          <a:latin typeface="Nyala" panose="02000504070300020003" pitchFamily="2" charset="0"/>
                        </a:rPr>
                        <a:t>1</a:t>
                      </a:r>
                      <a:r>
                        <a:rPr lang="tr-TR" sz="1800" u="none" strike="noStrike" dirty="0" smtClean="0">
                          <a:effectLst/>
                          <a:latin typeface="Nyala" panose="02000504070300020003" pitchFamily="2" charset="0"/>
                        </a:rPr>
                        <a:t> </a:t>
                      </a:r>
                      <a:r>
                        <a:rPr lang="tr-TR" sz="1800" u="none" strike="noStrike" dirty="0">
                          <a:effectLst/>
                          <a:latin typeface="Nyala" panose="02000504070300020003" pitchFamily="2" charset="0"/>
                        </a:rPr>
                        <a:t>kişi</a:t>
                      </a:r>
                      <a:endParaRPr lang="tr-TR" sz="1800" b="0" i="0" u="none" strike="noStrike" dirty="0">
                        <a:solidFill>
                          <a:srgbClr val="000000"/>
                        </a:solidFill>
                        <a:effectLst/>
                        <a:latin typeface="Nyala" panose="02000504070300020003" pitchFamily="2" charset="0"/>
                      </a:endParaRPr>
                    </a:p>
                  </a:txBody>
                  <a:tcPr marL="9525" marR="9525" marT="9525" marB="0" anchor="ctr">
                    <a:solidFill>
                      <a:schemeClr val="accent6">
                        <a:lumMod val="60000"/>
                        <a:lumOff val="40000"/>
                        <a:alpha val="67000"/>
                      </a:schemeClr>
                    </a:solidFill>
                  </a:tcPr>
                </a:tc>
                <a:tc>
                  <a:txBody>
                    <a:bodyPr/>
                    <a:lstStyle/>
                    <a:p>
                      <a:pPr algn="ctr" fontAlgn="ctr"/>
                      <a:r>
                        <a:rPr lang="tr-TR" sz="1800" u="none" strike="noStrike" dirty="0">
                          <a:effectLst/>
                          <a:latin typeface="Nyala" panose="02000504070300020003" pitchFamily="2" charset="0"/>
                        </a:rPr>
                        <a:t>her </a:t>
                      </a:r>
                      <a:r>
                        <a:rPr lang="tr-TR" sz="1800" u="none" strike="noStrike" dirty="0">
                          <a:solidFill>
                            <a:srgbClr val="FF0000"/>
                          </a:solidFill>
                          <a:effectLst/>
                          <a:latin typeface="Nyala" panose="02000504070300020003" pitchFamily="2" charset="0"/>
                        </a:rPr>
                        <a:t>40</a:t>
                      </a:r>
                      <a:r>
                        <a:rPr lang="tr-TR" sz="1800" u="none" strike="noStrike" dirty="0">
                          <a:effectLst/>
                          <a:latin typeface="Nyala" panose="02000504070300020003" pitchFamily="2" charset="0"/>
                        </a:rPr>
                        <a:t> çalışana </a:t>
                      </a:r>
                      <a:r>
                        <a:rPr lang="tr-TR" sz="1800" b="1" u="none" strike="noStrike" dirty="0" smtClean="0">
                          <a:solidFill>
                            <a:srgbClr val="FF0000"/>
                          </a:solidFill>
                          <a:effectLst/>
                          <a:latin typeface="Nyala" panose="02000504070300020003" pitchFamily="2" charset="0"/>
                        </a:rPr>
                        <a:t>1</a:t>
                      </a:r>
                      <a:r>
                        <a:rPr lang="tr-TR" sz="1800" u="none" strike="noStrike" dirty="0" smtClean="0">
                          <a:effectLst/>
                          <a:latin typeface="Nyala" panose="02000504070300020003" pitchFamily="2" charset="0"/>
                        </a:rPr>
                        <a:t> </a:t>
                      </a:r>
                      <a:r>
                        <a:rPr lang="tr-TR" sz="1800" u="none" strike="noStrike" dirty="0">
                          <a:effectLst/>
                          <a:latin typeface="Nyala" panose="02000504070300020003" pitchFamily="2" charset="0"/>
                        </a:rPr>
                        <a:t>kişi</a:t>
                      </a:r>
                      <a:endParaRPr lang="tr-TR" sz="1800" b="0" i="0" u="none" strike="noStrike" dirty="0">
                        <a:solidFill>
                          <a:srgbClr val="000000"/>
                        </a:solidFill>
                        <a:effectLst/>
                        <a:latin typeface="Nyala" panose="02000504070300020003" pitchFamily="2" charset="0"/>
                      </a:endParaRPr>
                    </a:p>
                  </a:txBody>
                  <a:tcPr marL="9525" marR="9525" marT="9525" marB="0" anchor="ctr">
                    <a:solidFill>
                      <a:schemeClr val="accent6">
                        <a:lumMod val="60000"/>
                        <a:lumOff val="40000"/>
                        <a:alpha val="67000"/>
                      </a:schemeClr>
                    </a:solidFill>
                  </a:tcPr>
                </a:tc>
                <a:tc>
                  <a:txBody>
                    <a:bodyPr/>
                    <a:lstStyle/>
                    <a:p>
                      <a:pPr algn="ctr" fontAlgn="ctr"/>
                      <a:r>
                        <a:rPr lang="tr-TR" sz="1800" u="none" strike="noStrike" dirty="0">
                          <a:solidFill>
                            <a:schemeClr val="bg1">
                              <a:lumMod val="65000"/>
                            </a:schemeClr>
                          </a:solidFill>
                          <a:effectLst/>
                          <a:latin typeface="Nyala" panose="02000504070300020003" pitchFamily="2" charset="0"/>
                        </a:rPr>
                        <a:t>her 30 </a:t>
                      </a:r>
                      <a:r>
                        <a:rPr lang="tr-TR" sz="1800" u="none" strike="noStrike" dirty="0" smtClean="0">
                          <a:solidFill>
                            <a:schemeClr val="bg1">
                              <a:lumMod val="65000"/>
                            </a:schemeClr>
                          </a:solidFill>
                          <a:effectLst/>
                          <a:latin typeface="Nyala" panose="02000504070300020003" pitchFamily="2" charset="0"/>
                        </a:rPr>
                        <a:t>çalışana </a:t>
                      </a:r>
                      <a:r>
                        <a:rPr lang="tr-TR" sz="1800" u="none" strike="noStrike" dirty="0">
                          <a:solidFill>
                            <a:schemeClr val="bg1">
                              <a:lumMod val="65000"/>
                            </a:schemeClr>
                          </a:solidFill>
                          <a:effectLst/>
                          <a:latin typeface="Nyala" panose="02000504070300020003" pitchFamily="2" charset="0"/>
                        </a:rPr>
                        <a:t>1 kişi</a:t>
                      </a:r>
                      <a:endParaRPr lang="tr-TR" sz="1800" b="0" i="0" u="none" strike="noStrike" dirty="0">
                        <a:solidFill>
                          <a:schemeClr val="bg1">
                            <a:lumMod val="65000"/>
                          </a:schemeClr>
                        </a:solidFill>
                        <a:effectLst/>
                        <a:latin typeface="Nyala" panose="02000504070300020003" pitchFamily="2" charset="0"/>
                      </a:endParaRPr>
                    </a:p>
                  </a:txBody>
                  <a:tcPr marL="9525" marR="9525" marT="9525" marB="0" anchor="ctr">
                    <a:solidFill>
                      <a:schemeClr val="accent6">
                        <a:lumMod val="60000"/>
                        <a:lumOff val="40000"/>
                        <a:alpha val="67000"/>
                      </a:schemeClr>
                    </a:solidFill>
                  </a:tcPr>
                </a:tc>
              </a:tr>
              <a:tr h="731520">
                <a:tc>
                  <a:txBody>
                    <a:bodyPr/>
                    <a:lstStyle/>
                    <a:p>
                      <a:pPr algn="ctr" fontAlgn="ctr"/>
                      <a:r>
                        <a:rPr lang="tr-TR" sz="1800" u="none" strike="noStrike" dirty="0" smtClean="0">
                          <a:effectLst/>
                          <a:latin typeface="Nyala" panose="02000504070300020003" pitchFamily="2" charset="0"/>
                        </a:rPr>
                        <a:t>Yangınla Mücadele</a:t>
                      </a:r>
                      <a:endParaRPr lang="tr-TR" sz="1800" b="0" i="0" u="none" strike="noStrike" dirty="0">
                        <a:solidFill>
                          <a:srgbClr val="000000"/>
                        </a:solidFill>
                        <a:effectLst/>
                        <a:latin typeface="Nyala" panose="02000504070300020003" pitchFamily="2" charset="0"/>
                      </a:endParaRPr>
                    </a:p>
                  </a:txBody>
                  <a:tcPr marL="9525" marR="9525" marT="9525" marB="0" anchor="ctr">
                    <a:solidFill>
                      <a:schemeClr val="accent6">
                        <a:lumMod val="60000"/>
                        <a:lumOff val="40000"/>
                        <a:alpha val="67000"/>
                      </a:schemeClr>
                    </a:solidFill>
                  </a:tcPr>
                </a:tc>
                <a:tc>
                  <a:txBody>
                    <a:bodyPr/>
                    <a:lstStyle/>
                    <a:p>
                      <a:pPr algn="ctr" fontAlgn="ctr"/>
                      <a:r>
                        <a:rPr lang="tr-TR" sz="1800" u="none" strike="noStrike" dirty="0">
                          <a:effectLst/>
                          <a:latin typeface="Nyala" panose="02000504070300020003" pitchFamily="2" charset="0"/>
                        </a:rPr>
                        <a:t>her </a:t>
                      </a:r>
                      <a:r>
                        <a:rPr lang="tr-TR" sz="1800" u="none" strike="noStrike" dirty="0">
                          <a:solidFill>
                            <a:srgbClr val="FF0000"/>
                          </a:solidFill>
                          <a:effectLst/>
                          <a:latin typeface="Nyala" panose="02000504070300020003" pitchFamily="2" charset="0"/>
                        </a:rPr>
                        <a:t>50</a:t>
                      </a:r>
                      <a:r>
                        <a:rPr lang="tr-TR" sz="1800" u="none" strike="noStrike" dirty="0">
                          <a:effectLst/>
                          <a:latin typeface="Nyala" panose="02000504070300020003" pitchFamily="2" charset="0"/>
                        </a:rPr>
                        <a:t> çalışana </a:t>
                      </a:r>
                      <a:r>
                        <a:rPr lang="tr-TR" sz="1800" b="1" u="none" strike="noStrike" dirty="0" smtClean="0">
                          <a:solidFill>
                            <a:srgbClr val="FF0000"/>
                          </a:solidFill>
                          <a:effectLst/>
                          <a:latin typeface="Nyala" panose="02000504070300020003" pitchFamily="2" charset="0"/>
                        </a:rPr>
                        <a:t>1</a:t>
                      </a:r>
                      <a:r>
                        <a:rPr lang="tr-TR" sz="1800" u="none" strike="noStrike" dirty="0" smtClean="0">
                          <a:effectLst/>
                          <a:latin typeface="Nyala" panose="02000504070300020003" pitchFamily="2" charset="0"/>
                        </a:rPr>
                        <a:t> </a:t>
                      </a:r>
                      <a:r>
                        <a:rPr lang="tr-TR" sz="1800" u="none" strike="noStrike" dirty="0">
                          <a:effectLst/>
                          <a:latin typeface="Nyala" panose="02000504070300020003" pitchFamily="2" charset="0"/>
                        </a:rPr>
                        <a:t>kişi</a:t>
                      </a:r>
                      <a:endParaRPr lang="tr-TR" sz="1800" b="0" i="0" u="none" strike="noStrike" dirty="0">
                        <a:solidFill>
                          <a:srgbClr val="000000"/>
                        </a:solidFill>
                        <a:effectLst/>
                        <a:latin typeface="Nyala" panose="02000504070300020003" pitchFamily="2" charset="0"/>
                      </a:endParaRPr>
                    </a:p>
                  </a:txBody>
                  <a:tcPr marL="9525" marR="9525" marT="9525" marB="0" anchor="ctr">
                    <a:solidFill>
                      <a:schemeClr val="accent6">
                        <a:lumMod val="60000"/>
                        <a:lumOff val="40000"/>
                        <a:alpha val="67000"/>
                      </a:schemeClr>
                    </a:solidFill>
                  </a:tcPr>
                </a:tc>
                <a:tc>
                  <a:txBody>
                    <a:bodyPr/>
                    <a:lstStyle/>
                    <a:p>
                      <a:pPr algn="ctr" fontAlgn="ctr"/>
                      <a:r>
                        <a:rPr lang="tr-TR" sz="1800" u="none" strike="noStrike" dirty="0">
                          <a:effectLst/>
                          <a:latin typeface="Nyala" panose="02000504070300020003" pitchFamily="2" charset="0"/>
                        </a:rPr>
                        <a:t>her </a:t>
                      </a:r>
                      <a:r>
                        <a:rPr lang="tr-TR" sz="1800" u="none" strike="noStrike" dirty="0">
                          <a:solidFill>
                            <a:srgbClr val="FF0000"/>
                          </a:solidFill>
                          <a:effectLst/>
                          <a:latin typeface="Nyala" panose="02000504070300020003" pitchFamily="2" charset="0"/>
                        </a:rPr>
                        <a:t>40</a:t>
                      </a:r>
                      <a:r>
                        <a:rPr lang="tr-TR" sz="1800" u="none" strike="noStrike" dirty="0">
                          <a:effectLst/>
                          <a:latin typeface="Nyala" panose="02000504070300020003" pitchFamily="2" charset="0"/>
                        </a:rPr>
                        <a:t> </a:t>
                      </a:r>
                      <a:r>
                        <a:rPr lang="tr-TR" sz="1800" u="none" strike="noStrike" dirty="0" smtClean="0">
                          <a:effectLst/>
                          <a:latin typeface="Nyala" panose="02000504070300020003" pitchFamily="2" charset="0"/>
                        </a:rPr>
                        <a:t>çalışana </a:t>
                      </a:r>
                      <a:r>
                        <a:rPr lang="tr-TR" sz="1800" b="1" u="none" strike="noStrike" dirty="0">
                          <a:solidFill>
                            <a:srgbClr val="FF0000"/>
                          </a:solidFill>
                          <a:effectLst/>
                          <a:latin typeface="Nyala" panose="02000504070300020003" pitchFamily="2" charset="0"/>
                        </a:rPr>
                        <a:t>1</a:t>
                      </a:r>
                      <a:r>
                        <a:rPr lang="tr-TR" sz="1800" u="none" strike="noStrike" dirty="0">
                          <a:effectLst/>
                          <a:latin typeface="Nyala" panose="02000504070300020003" pitchFamily="2" charset="0"/>
                        </a:rPr>
                        <a:t> kişi</a:t>
                      </a:r>
                      <a:endParaRPr lang="tr-TR" sz="1800" b="0" i="0" u="none" strike="noStrike" dirty="0">
                        <a:solidFill>
                          <a:srgbClr val="000000"/>
                        </a:solidFill>
                        <a:effectLst/>
                        <a:latin typeface="Nyala" panose="02000504070300020003" pitchFamily="2" charset="0"/>
                      </a:endParaRPr>
                    </a:p>
                  </a:txBody>
                  <a:tcPr marL="9525" marR="9525" marT="9525" marB="0" anchor="ctr">
                    <a:solidFill>
                      <a:schemeClr val="accent6">
                        <a:lumMod val="60000"/>
                        <a:lumOff val="40000"/>
                        <a:alpha val="67000"/>
                      </a:schemeClr>
                    </a:solidFill>
                  </a:tcPr>
                </a:tc>
                <a:tc>
                  <a:txBody>
                    <a:bodyPr/>
                    <a:lstStyle/>
                    <a:p>
                      <a:pPr algn="ctr" fontAlgn="ctr"/>
                      <a:r>
                        <a:rPr lang="tr-TR" sz="1800" u="none" strike="noStrike" dirty="0">
                          <a:solidFill>
                            <a:schemeClr val="bg1">
                              <a:lumMod val="65000"/>
                            </a:schemeClr>
                          </a:solidFill>
                          <a:effectLst/>
                          <a:latin typeface="Nyala" panose="02000504070300020003" pitchFamily="2" charset="0"/>
                        </a:rPr>
                        <a:t>her 30 çalışana </a:t>
                      </a:r>
                      <a:r>
                        <a:rPr lang="tr-TR" sz="1800" u="none" strike="noStrike" dirty="0" smtClean="0">
                          <a:solidFill>
                            <a:schemeClr val="bg1">
                              <a:lumMod val="65000"/>
                            </a:schemeClr>
                          </a:solidFill>
                          <a:effectLst/>
                          <a:latin typeface="Nyala" panose="02000504070300020003" pitchFamily="2" charset="0"/>
                        </a:rPr>
                        <a:t>1 </a:t>
                      </a:r>
                      <a:r>
                        <a:rPr lang="tr-TR" sz="1800" u="none" strike="noStrike" dirty="0">
                          <a:solidFill>
                            <a:schemeClr val="bg1">
                              <a:lumMod val="65000"/>
                            </a:schemeClr>
                          </a:solidFill>
                          <a:effectLst/>
                          <a:latin typeface="Nyala" panose="02000504070300020003" pitchFamily="2" charset="0"/>
                        </a:rPr>
                        <a:t>kişi</a:t>
                      </a:r>
                      <a:endParaRPr lang="tr-TR" sz="1800" b="0" i="0" u="none" strike="noStrike" dirty="0">
                        <a:solidFill>
                          <a:schemeClr val="bg1">
                            <a:lumMod val="65000"/>
                          </a:schemeClr>
                        </a:solidFill>
                        <a:effectLst/>
                        <a:latin typeface="Nyala" panose="02000504070300020003" pitchFamily="2" charset="0"/>
                      </a:endParaRPr>
                    </a:p>
                  </a:txBody>
                  <a:tcPr marL="9525" marR="9525" marT="9525" marB="0" anchor="ctr">
                    <a:solidFill>
                      <a:schemeClr val="accent6">
                        <a:lumMod val="60000"/>
                        <a:lumOff val="40000"/>
                        <a:alpha val="67000"/>
                      </a:schemeClr>
                    </a:solidFill>
                  </a:tcPr>
                </a:tc>
              </a:tr>
              <a:tr h="705394">
                <a:tc>
                  <a:txBody>
                    <a:bodyPr/>
                    <a:lstStyle/>
                    <a:p>
                      <a:pPr algn="ctr" fontAlgn="ctr"/>
                      <a:r>
                        <a:rPr lang="tr-TR" sz="1800" u="none" strike="noStrike" dirty="0" smtClean="0">
                          <a:effectLst/>
                          <a:latin typeface="Nyala" panose="02000504070300020003" pitchFamily="2" charset="0"/>
                        </a:rPr>
                        <a:t>İlk Yardım</a:t>
                      </a:r>
                      <a:endParaRPr lang="tr-TR" sz="1800" b="0" i="0" u="none" strike="noStrike" dirty="0">
                        <a:solidFill>
                          <a:srgbClr val="000000"/>
                        </a:solidFill>
                        <a:effectLst/>
                        <a:latin typeface="Nyala" panose="02000504070300020003" pitchFamily="2"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lumMod val="60000"/>
                        <a:lumOff val="40000"/>
                        <a:alpha val="67000"/>
                      </a:schemeClr>
                    </a:solidFill>
                  </a:tcPr>
                </a:tc>
                <a:tc>
                  <a:txBody>
                    <a:bodyPr/>
                    <a:lstStyle/>
                    <a:p>
                      <a:pPr algn="ctr" fontAlgn="ctr"/>
                      <a:r>
                        <a:rPr lang="tr-TR" sz="1800" u="none" strike="noStrike" dirty="0">
                          <a:effectLst/>
                          <a:latin typeface="Nyala" panose="02000504070300020003" pitchFamily="2" charset="0"/>
                        </a:rPr>
                        <a:t>her </a:t>
                      </a:r>
                      <a:r>
                        <a:rPr lang="tr-TR" sz="1800" u="none" strike="noStrike" dirty="0">
                          <a:solidFill>
                            <a:srgbClr val="FF0000"/>
                          </a:solidFill>
                          <a:effectLst/>
                          <a:latin typeface="Nyala" panose="02000504070300020003" pitchFamily="2" charset="0"/>
                        </a:rPr>
                        <a:t>20</a:t>
                      </a:r>
                      <a:r>
                        <a:rPr lang="tr-TR" sz="1800" u="none" strike="noStrike" dirty="0">
                          <a:effectLst/>
                          <a:latin typeface="Nyala" panose="02000504070300020003" pitchFamily="2" charset="0"/>
                        </a:rPr>
                        <a:t> </a:t>
                      </a:r>
                      <a:r>
                        <a:rPr lang="tr-TR" sz="1800" u="none" strike="noStrike" dirty="0" smtClean="0">
                          <a:effectLst/>
                          <a:latin typeface="Nyala" panose="02000504070300020003" pitchFamily="2" charset="0"/>
                        </a:rPr>
                        <a:t>çalışana</a:t>
                      </a:r>
                      <a:r>
                        <a:rPr lang="tr-TR" sz="1800" u="none" strike="noStrike" baseline="0" dirty="0" smtClean="0">
                          <a:effectLst/>
                          <a:latin typeface="Nyala" panose="02000504070300020003" pitchFamily="2" charset="0"/>
                        </a:rPr>
                        <a:t> </a:t>
                      </a:r>
                      <a:r>
                        <a:rPr lang="tr-TR" sz="1800" b="1" u="none" strike="noStrike" dirty="0" smtClean="0">
                          <a:solidFill>
                            <a:srgbClr val="FF0000"/>
                          </a:solidFill>
                          <a:effectLst/>
                          <a:latin typeface="Nyala" panose="02000504070300020003" pitchFamily="2" charset="0"/>
                        </a:rPr>
                        <a:t>1</a:t>
                      </a:r>
                      <a:r>
                        <a:rPr lang="tr-TR" sz="1800" u="none" strike="noStrike" dirty="0" smtClean="0">
                          <a:effectLst/>
                          <a:latin typeface="Nyala" panose="02000504070300020003" pitchFamily="2" charset="0"/>
                        </a:rPr>
                        <a:t> </a:t>
                      </a:r>
                      <a:r>
                        <a:rPr lang="tr-TR" sz="1800" u="none" strike="noStrike" dirty="0">
                          <a:effectLst/>
                          <a:latin typeface="Nyala" panose="02000504070300020003" pitchFamily="2" charset="0"/>
                        </a:rPr>
                        <a:t>kişi</a:t>
                      </a:r>
                      <a:endParaRPr lang="tr-TR" sz="1800" b="0" i="0" u="none" strike="noStrike" dirty="0">
                        <a:solidFill>
                          <a:srgbClr val="000000"/>
                        </a:solidFill>
                        <a:effectLst/>
                        <a:latin typeface="Nyala" panose="02000504070300020003" pitchFamily="2"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lumMod val="60000"/>
                        <a:lumOff val="40000"/>
                        <a:alpha val="67000"/>
                      </a:schemeClr>
                    </a:solidFill>
                  </a:tcPr>
                </a:tc>
                <a:tc>
                  <a:txBody>
                    <a:bodyPr/>
                    <a:lstStyle/>
                    <a:p>
                      <a:pPr algn="ctr" fontAlgn="ctr"/>
                      <a:r>
                        <a:rPr lang="tr-TR" sz="1800" u="none" strike="noStrike" dirty="0">
                          <a:effectLst/>
                          <a:latin typeface="Nyala" panose="02000504070300020003" pitchFamily="2" charset="0"/>
                        </a:rPr>
                        <a:t>her </a:t>
                      </a:r>
                      <a:r>
                        <a:rPr lang="tr-TR" sz="1800" u="none" strike="noStrike" dirty="0">
                          <a:solidFill>
                            <a:srgbClr val="FF0000"/>
                          </a:solidFill>
                          <a:effectLst/>
                          <a:latin typeface="Nyala" panose="02000504070300020003" pitchFamily="2" charset="0"/>
                        </a:rPr>
                        <a:t>10</a:t>
                      </a:r>
                      <a:r>
                        <a:rPr lang="tr-TR" sz="1800" u="none" strike="noStrike" dirty="0">
                          <a:effectLst/>
                          <a:latin typeface="Nyala" panose="02000504070300020003" pitchFamily="2" charset="0"/>
                        </a:rPr>
                        <a:t> </a:t>
                      </a:r>
                      <a:r>
                        <a:rPr lang="tr-TR" sz="1800" u="none" strike="noStrike" dirty="0" smtClean="0">
                          <a:effectLst/>
                          <a:latin typeface="Nyala" panose="02000504070300020003" pitchFamily="2" charset="0"/>
                        </a:rPr>
                        <a:t>çalışana</a:t>
                      </a:r>
                      <a:r>
                        <a:rPr lang="tr-TR" sz="1800" u="none" strike="noStrike" baseline="0" dirty="0" smtClean="0">
                          <a:effectLst/>
                          <a:latin typeface="Nyala" panose="02000504070300020003" pitchFamily="2" charset="0"/>
                        </a:rPr>
                        <a:t> </a:t>
                      </a:r>
                      <a:r>
                        <a:rPr lang="tr-TR" sz="1800" b="1" u="none" strike="noStrike" dirty="0" smtClean="0">
                          <a:solidFill>
                            <a:srgbClr val="FF0000"/>
                          </a:solidFill>
                          <a:effectLst/>
                          <a:latin typeface="Nyala" panose="02000504070300020003" pitchFamily="2" charset="0"/>
                        </a:rPr>
                        <a:t>1</a:t>
                      </a:r>
                      <a:r>
                        <a:rPr lang="tr-TR" sz="1800" u="none" strike="noStrike" dirty="0" smtClean="0">
                          <a:effectLst/>
                          <a:latin typeface="Nyala" panose="02000504070300020003" pitchFamily="2" charset="0"/>
                        </a:rPr>
                        <a:t> </a:t>
                      </a:r>
                      <a:r>
                        <a:rPr lang="tr-TR" sz="1800" u="none" strike="noStrike" dirty="0">
                          <a:effectLst/>
                          <a:latin typeface="Nyala" panose="02000504070300020003" pitchFamily="2" charset="0"/>
                        </a:rPr>
                        <a:t>kişi</a:t>
                      </a:r>
                      <a:endParaRPr lang="tr-TR" sz="1800" b="0" i="0" u="none" strike="noStrike" dirty="0">
                        <a:solidFill>
                          <a:srgbClr val="000000"/>
                        </a:solidFill>
                        <a:effectLst/>
                        <a:latin typeface="Nyala" panose="02000504070300020003" pitchFamily="2"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lumMod val="60000"/>
                        <a:lumOff val="40000"/>
                        <a:alpha val="67000"/>
                      </a:schemeClr>
                    </a:solidFill>
                  </a:tcPr>
                </a:tc>
                <a:tc>
                  <a:txBody>
                    <a:bodyPr/>
                    <a:lstStyle/>
                    <a:p>
                      <a:pPr algn="ctr" fontAlgn="ctr"/>
                      <a:r>
                        <a:rPr lang="tr-TR" sz="1800" u="none" strike="noStrike" dirty="0">
                          <a:solidFill>
                            <a:schemeClr val="bg1">
                              <a:lumMod val="65000"/>
                            </a:schemeClr>
                          </a:solidFill>
                          <a:effectLst/>
                          <a:latin typeface="Nyala" panose="02000504070300020003" pitchFamily="2" charset="0"/>
                        </a:rPr>
                        <a:t>her 10 çalışana </a:t>
                      </a:r>
                      <a:r>
                        <a:rPr lang="tr-TR" sz="1800" u="none" strike="noStrike" dirty="0" smtClean="0">
                          <a:solidFill>
                            <a:schemeClr val="bg1">
                              <a:lumMod val="65000"/>
                            </a:schemeClr>
                          </a:solidFill>
                          <a:effectLst/>
                          <a:latin typeface="Nyala" panose="02000504070300020003" pitchFamily="2" charset="0"/>
                        </a:rPr>
                        <a:t>1 </a:t>
                      </a:r>
                      <a:r>
                        <a:rPr lang="tr-TR" sz="1800" u="none" strike="noStrike" dirty="0">
                          <a:solidFill>
                            <a:schemeClr val="bg1">
                              <a:lumMod val="65000"/>
                            </a:schemeClr>
                          </a:solidFill>
                          <a:effectLst/>
                          <a:latin typeface="Nyala" panose="02000504070300020003" pitchFamily="2" charset="0"/>
                        </a:rPr>
                        <a:t>kişi</a:t>
                      </a:r>
                      <a:endParaRPr lang="tr-TR" sz="1800" b="0" i="0" u="none" strike="noStrike" dirty="0">
                        <a:solidFill>
                          <a:schemeClr val="bg1">
                            <a:lumMod val="65000"/>
                          </a:schemeClr>
                        </a:solidFill>
                        <a:effectLst/>
                        <a:latin typeface="Nyala" panose="02000504070300020003" pitchFamily="2"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6">
                        <a:lumMod val="60000"/>
                        <a:lumOff val="40000"/>
                        <a:alpha val="67000"/>
                      </a:schemeClr>
                    </a:solidFill>
                  </a:tcPr>
                </a:tc>
              </a:tr>
            </a:tbl>
          </a:graphicData>
        </a:graphic>
      </p:graphicFrame>
      <p:pic>
        <p:nvPicPr>
          <p:cNvPr id="9" name="Resim 8"/>
          <p:cNvPicPr>
            <a:picLocks noChangeAspect="1"/>
          </p:cNvPicPr>
          <p:nvPr/>
        </p:nvPicPr>
        <p:blipFill>
          <a:blip r:embed="rId2"/>
          <a:stretch>
            <a:fillRect/>
          </a:stretch>
        </p:blipFill>
        <p:spPr>
          <a:xfrm>
            <a:off x="11211602" y="5905711"/>
            <a:ext cx="956399" cy="934872"/>
          </a:xfrm>
          <a:prstGeom prst="rect">
            <a:avLst/>
          </a:prstGeom>
        </p:spPr>
      </p:pic>
    </p:spTree>
    <p:extLst>
      <p:ext uri="{BB962C8B-B14F-4D97-AF65-F5344CB8AC3E}">
        <p14:creationId xmlns:p14="http://schemas.microsoft.com/office/powerpoint/2010/main" val="1160937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691822" y="761999"/>
            <a:ext cx="10119178" cy="5283201"/>
          </a:xfrm>
          <a:prstGeom prst="rect">
            <a:avLst/>
          </a:prstGeom>
        </p:spPr>
      </p:pic>
      <p:sp>
        <p:nvSpPr>
          <p:cNvPr id="5" name="Katlanmış Nesne 4"/>
          <p:cNvSpPr/>
          <p:nvPr/>
        </p:nvSpPr>
        <p:spPr>
          <a:xfrm>
            <a:off x="8331200" y="3744686"/>
            <a:ext cx="2496457" cy="217714"/>
          </a:xfrm>
          <a:prstGeom prst="foldedCorner">
            <a:avLst/>
          </a:prstGeom>
          <a:solidFill>
            <a:srgbClr val="FFC0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atlanmış Nesne 5"/>
          <p:cNvSpPr/>
          <p:nvPr/>
        </p:nvSpPr>
        <p:spPr>
          <a:xfrm>
            <a:off x="8331200" y="3962400"/>
            <a:ext cx="2496457" cy="217715"/>
          </a:xfrm>
          <a:prstGeom prst="foldedCorner">
            <a:avLst/>
          </a:prstGeom>
          <a:solidFill>
            <a:srgbClr val="92D05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Metin kutusu 1"/>
          <p:cNvSpPr txBox="1"/>
          <p:nvPr/>
        </p:nvSpPr>
        <p:spPr>
          <a:xfrm>
            <a:off x="2471778" y="4353765"/>
            <a:ext cx="3666388" cy="646331"/>
          </a:xfrm>
          <a:prstGeom prst="rect">
            <a:avLst/>
          </a:prstGeom>
          <a:noFill/>
          <a:ln w="19050">
            <a:solidFill>
              <a:srgbClr val="7030A0"/>
            </a:solidFill>
          </a:ln>
        </p:spPr>
        <p:txBody>
          <a:bodyPr wrap="none" rtlCol="0">
            <a:spAutoFit/>
          </a:bodyPr>
          <a:lstStyle/>
          <a:p>
            <a:pPr algn="ctr"/>
            <a:r>
              <a:rPr lang="tr-TR" b="1" dirty="0" smtClean="0">
                <a:latin typeface="Nyala" panose="02000504070300020003" pitchFamily="2" charset="0"/>
              </a:rPr>
              <a:t>Bu isimler risk değerlendirme ekibi bilgi </a:t>
            </a:r>
          </a:p>
          <a:p>
            <a:pPr algn="ctr"/>
            <a:r>
              <a:rPr lang="tr-TR" b="1" dirty="0" smtClean="0">
                <a:latin typeface="Nyala" panose="02000504070300020003" pitchFamily="2" charset="0"/>
              </a:rPr>
              <a:t>girişinden otomatik olarak alınmaktadır.</a:t>
            </a:r>
            <a:endParaRPr lang="tr-TR" b="1" dirty="0">
              <a:latin typeface="Nyala" panose="02000504070300020003" pitchFamily="2" charset="0"/>
            </a:endParaRPr>
          </a:p>
        </p:txBody>
      </p:sp>
      <p:cxnSp>
        <p:nvCxnSpPr>
          <p:cNvPr id="7" name="Dirsek Bağlayıcısı 6"/>
          <p:cNvCxnSpPr/>
          <p:nvPr/>
        </p:nvCxnSpPr>
        <p:spPr>
          <a:xfrm rot="10800000" flipV="1">
            <a:off x="6220918" y="3962399"/>
            <a:ext cx="2110282" cy="714531"/>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9" name="Resim 8"/>
          <p:cNvPicPr>
            <a:picLocks noChangeAspect="1"/>
          </p:cNvPicPr>
          <p:nvPr/>
        </p:nvPicPr>
        <p:blipFill>
          <a:blip r:embed="rId3"/>
          <a:stretch>
            <a:fillRect/>
          </a:stretch>
        </p:blipFill>
        <p:spPr>
          <a:xfrm>
            <a:off x="11211602" y="5905711"/>
            <a:ext cx="956399" cy="934872"/>
          </a:xfrm>
          <a:prstGeom prst="rect">
            <a:avLst/>
          </a:prstGeom>
        </p:spPr>
      </p:pic>
    </p:spTree>
    <p:extLst>
      <p:ext uri="{BB962C8B-B14F-4D97-AF65-F5344CB8AC3E}">
        <p14:creationId xmlns:p14="http://schemas.microsoft.com/office/powerpoint/2010/main" val="293935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077225" y="327285"/>
            <a:ext cx="10119178" cy="5863653"/>
          </a:xfrm>
          <a:prstGeom prst="rect">
            <a:avLst/>
          </a:prstGeom>
        </p:spPr>
      </p:pic>
      <p:sp>
        <p:nvSpPr>
          <p:cNvPr id="7" name="Oval 6"/>
          <p:cNvSpPr/>
          <p:nvPr/>
        </p:nvSpPr>
        <p:spPr>
          <a:xfrm>
            <a:off x="5462963" y="4180115"/>
            <a:ext cx="1957167" cy="217716"/>
          </a:xfrm>
          <a:prstGeom prst="ellipse">
            <a:avLst/>
          </a:prstGeom>
          <a:solidFill>
            <a:srgbClr val="00B0F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val 8"/>
          <p:cNvSpPr/>
          <p:nvPr/>
        </p:nvSpPr>
        <p:spPr>
          <a:xfrm>
            <a:off x="5462962" y="5053292"/>
            <a:ext cx="1957167" cy="241092"/>
          </a:xfrm>
          <a:prstGeom prst="ellipse">
            <a:avLst/>
          </a:prstGeom>
          <a:solidFill>
            <a:schemeClr val="accent4">
              <a:lumMod val="60000"/>
              <a:lumOff val="40000"/>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val 9"/>
          <p:cNvSpPr/>
          <p:nvPr/>
        </p:nvSpPr>
        <p:spPr>
          <a:xfrm>
            <a:off x="5462961" y="4716549"/>
            <a:ext cx="1957167" cy="259117"/>
          </a:xfrm>
          <a:prstGeom prst="ellipse">
            <a:avLst/>
          </a:prstGeom>
          <a:solidFill>
            <a:srgbClr val="00206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val 10"/>
          <p:cNvSpPr/>
          <p:nvPr/>
        </p:nvSpPr>
        <p:spPr>
          <a:xfrm>
            <a:off x="5462961" y="4466120"/>
            <a:ext cx="1937955" cy="250429"/>
          </a:xfrm>
          <a:prstGeom prst="ellipse">
            <a:avLst/>
          </a:prstGeom>
          <a:solidFill>
            <a:srgbClr val="FF000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3"/>
          <a:stretch>
            <a:fillRect/>
          </a:stretch>
        </p:blipFill>
        <p:spPr>
          <a:xfrm>
            <a:off x="11211602" y="5923129"/>
            <a:ext cx="956399" cy="934872"/>
          </a:xfrm>
          <a:prstGeom prst="rect">
            <a:avLst/>
          </a:prstGeom>
        </p:spPr>
      </p:pic>
    </p:spTree>
    <p:extLst>
      <p:ext uri="{BB962C8B-B14F-4D97-AF65-F5344CB8AC3E}">
        <p14:creationId xmlns:p14="http://schemas.microsoft.com/office/powerpoint/2010/main" val="3727278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 4"/>
          <p:cNvGrpSpPr/>
          <p:nvPr/>
        </p:nvGrpSpPr>
        <p:grpSpPr>
          <a:xfrm>
            <a:off x="3597639" y="0"/>
            <a:ext cx="6696075" cy="6776698"/>
            <a:chOff x="3597639" y="0"/>
            <a:chExt cx="6696075" cy="6776698"/>
          </a:xfrm>
        </p:grpSpPr>
        <p:pic>
          <p:nvPicPr>
            <p:cNvPr id="2" name="Resim 1"/>
            <p:cNvPicPr>
              <a:picLocks noChangeAspect="1"/>
            </p:cNvPicPr>
            <p:nvPr/>
          </p:nvPicPr>
          <p:blipFill>
            <a:blip r:embed="rId2"/>
            <a:stretch>
              <a:fillRect/>
            </a:stretch>
          </p:blipFill>
          <p:spPr>
            <a:xfrm>
              <a:off x="3597639" y="0"/>
              <a:ext cx="6696075" cy="4593718"/>
            </a:xfrm>
            <a:prstGeom prst="rect">
              <a:avLst/>
            </a:prstGeom>
          </p:spPr>
        </p:pic>
        <p:pic>
          <p:nvPicPr>
            <p:cNvPr id="4" name="Resim 3"/>
            <p:cNvPicPr>
              <a:picLocks noChangeAspect="1"/>
            </p:cNvPicPr>
            <p:nvPr/>
          </p:nvPicPr>
          <p:blipFill>
            <a:blip r:embed="rId3"/>
            <a:stretch>
              <a:fillRect/>
            </a:stretch>
          </p:blipFill>
          <p:spPr>
            <a:xfrm>
              <a:off x="3597639" y="3881098"/>
              <a:ext cx="6696075" cy="2895600"/>
            </a:xfrm>
            <a:prstGeom prst="rect">
              <a:avLst/>
            </a:prstGeom>
          </p:spPr>
        </p:pic>
      </p:grpSp>
      <p:sp>
        <p:nvSpPr>
          <p:cNvPr id="6" name="Oval 5"/>
          <p:cNvSpPr/>
          <p:nvPr/>
        </p:nvSpPr>
        <p:spPr>
          <a:xfrm>
            <a:off x="3597639" y="2503358"/>
            <a:ext cx="959371" cy="449705"/>
          </a:xfrm>
          <a:prstGeom prst="ellipse">
            <a:avLst/>
          </a:prstGeom>
          <a:solidFill>
            <a:srgbClr val="00B0F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val 6"/>
          <p:cNvSpPr/>
          <p:nvPr/>
        </p:nvSpPr>
        <p:spPr>
          <a:xfrm>
            <a:off x="3567658" y="6102248"/>
            <a:ext cx="959371" cy="449705"/>
          </a:xfrm>
          <a:prstGeom prst="ellipse">
            <a:avLst/>
          </a:prstGeom>
          <a:solidFill>
            <a:schemeClr val="accent4">
              <a:lumMod val="60000"/>
              <a:lumOff val="40000"/>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p:cNvSpPr/>
          <p:nvPr/>
        </p:nvSpPr>
        <p:spPr>
          <a:xfrm>
            <a:off x="3567657" y="5456421"/>
            <a:ext cx="959371" cy="449705"/>
          </a:xfrm>
          <a:prstGeom prst="ellipse">
            <a:avLst/>
          </a:prstGeom>
          <a:solidFill>
            <a:srgbClr val="00206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val 8"/>
          <p:cNvSpPr/>
          <p:nvPr/>
        </p:nvSpPr>
        <p:spPr>
          <a:xfrm>
            <a:off x="3567656" y="4723512"/>
            <a:ext cx="959371" cy="423232"/>
          </a:xfrm>
          <a:prstGeom prst="ellipse">
            <a:avLst/>
          </a:prstGeom>
          <a:solidFill>
            <a:srgbClr val="FF000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p:cNvPicPr>
            <a:picLocks noChangeAspect="1"/>
          </p:cNvPicPr>
          <p:nvPr/>
        </p:nvPicPr>
        <p:blipFill>
          <a:blip r:embed="rId4"/>
          <a:stretch>
            <a:fillRect/>
          </a:stretch>
        </p:blipFill>
        <p:spPr>
          <a:xfrm>
            <a:off x="11220311" y="5905711"/>
            <a:ext cx="956399" cy="934872"/>
          </a:xfrm>
          <a:prstGeom prst="rect">
            <a:avLst/>
          </a:prstGeom>
        </p:spPr>
      </p:pic>
    </p:spTree>
    <p:extLst>
      <p:ext uri="{BB962C8B-B14F-4D97-AF65-F5344CB8AC3E}">
        <p14:creationId xmlns:p14="http://schemas.microsoft.com/office/powerpoint/2010/main" val="25200698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stretch>
            <a:fillRect/>
          </a:stretch>
        </p:blipFill>
        <p:spPr>
          <a:xfrm>
            <a:off x="11220315" y="5906810"/>
            <a:ext cx="956399" cy="934872"/>
          </a:xfrm>
          <a:prstGeom prst="rect">
            <a:avLst/>
          </a:prstGeom>
        </p:spPr>
      </p:pic>
      <p:pic>
        <p:nvPicPr>
          <p:cNvPr id="4" name="Resim 3"/>
          <p:cNvPicPr>
            <a:picLocks noChangeAspect="1"/>
          </p:cNvPicPr>
          <p:nvPr/>
        </p:nvPicPr>
        <p:blipFill>
          <a:blip r:embed="rId3"/>
          <a:stretch>
            <a:fillRect/>
          </a:stretch>
        </p:blipFill>
        <p:spPr>
          <a:xfrm>
            <a:off x="0" y="0"/>
            <a:ext cx="7219994" cy="6208401"/>
          </a:xfrm>
          <a:prstGeom prst="rect">
            <a:avLst/>
          </a:prstGeom>
        </p:spPr>
      </p:pic>
      <p:pic>
        <p:nvPicPr>
          <p:cNvPr id="5" name="Resim 4"/>
          <p:cNvPicPr>
            <a:picLocks noChangeAspect="1"/>
          </p:cNvPicPr>
          <p:nvPr/>
        </p:nvPicPr>
        <p:blipFill>
          <a:blip r:embed="rId4"/>
          <a:stretch>
            <a:fillRect/>
          </a:stretch>
        </p:blipFill>
        <p:spPr>
          <a:xfrm>
            <a:off x="0" y="404812"/>
            <a:ext cx="1473200" cy="1193084"/>
          </a:xfrm>
          <a:prstGeom prst="rect">
            <a:avLst/>
          </a:prstGeom>
        </p:spPr>
      </p:pic>
      <p:sp>
        <p:nvSpPr>
          <p:cNvPr id="2" name="Metin kutusu 1"/>
          <p:cNvSpPr txBox="1"/>
          <p:nvPr/>
        </p:nvSpPr>
        <p:spPr>
          <a:xfrm>
            <a:off x="2521112" y="539646"/>
            <a:ext cx="1384931" cy="276999"/>
          </a:xfrm>
          <a:prstGeom prst="rect">
            <a:avLst/>
          </a:prstGeom>
          <a:noFill/>
        </p:spPr>
        <p:txBody>
          <a:bodyPr wrap="none" rtlCol="0">
            <a:spAutoFit/>
          </a:bodyPr>
          <a:lstStyle/>
          <a:p>
            <a:r>
              <a:rPr lang="tr-TR" sz="1200" dirty="0" smtClean="0"/>
              <a:t>Osmangazi İlkokulu</a:t>
            </a:r>
            <a:endParaRPr lang="tr-TR" sz="1200" dirty="0"/>
          </a:p>
        </p:txBody>
      </p:sp>
      <p:sp>
        <p:nvSpPr>
          <p:cNvPr id="3" name="Metin kutusu 2"/>
          <p:cNvSpPr txBox="1"/>
          <p:nvPr/>
        </p:nvSpPr>
        <p:spPr>
          <a:xfrm>
            <a:off x="4119448" y="539645"/>
            <a:ext cx="1002967" cy="276999"/>
          </a:xfrm>
          <a:prstGeom prst="rect">
            <a:avLst/>
          </a:prstGeom>
          <a:noFill/>
        </p:spPr>
        <p:txBody>
          <a:bodyPr wrap="none" rtlCol="0">
            <a:spAutoFit/>
          </a:bodyPr>
          <a:lstStyle/>
          <a:p>
            <a:r>
              <a:rPr lang="tr-TR" sz="1200" dirty="0" smtClean="0"/>
              <a:t>Kurum Binası</a:t>
            </a:r>
            <a:endParaRPr lang="tr-TR" sz="1200" dirty="0"/>
          </a:p>
        </p:txBody>
      </p:sp>
      <p:sp>
        <p:nvSpPr>
          <p:cNvPr id="6" name="Metin kutusu 5"/>
          <p:cNvSpPr txBox="1"/>
          <p:nvPr/>
        </p:nvSpPr>
        <p:spPr>
          <a:xfrm>
            <a:off x="5771087" y="539644"/>
            <a:ext cx="1048685" cy="276999"/>
          </a:xfrm>
          <a:prstGeom prst="rect">
            <a:avLst/>
          </a:prstGeom>
          <a:noFill/>
        </p:spPr>
        <p:txBody>
          <a:bodyPr wrap="none" rtlCol="0">
            <a:spAutoFit/>
          </a:bodyPr>
          <a:lstStyle/>
          <a:p>
            <a:r>
              <a:rPr lang="tr-TR" sz="1200" dirty="0" smtClean="0"/>
              <a:t>05056667788</a:t>
            </a:r>
            <a:endParaRPr lang="tr-TR" sz="1200" dirty="0"/>
          </a:p>
        </p:txBody>
      </p:sp>
      <p:sp>
        <p:nvSpPr>
          <p:cNvPr id="8" name="Metin kutusu 7"/>
          <p:cNvSpPr txBox="1"/>
          <p:nvPr/>
        </p:nvSpPr>
        <p:spPr>
          <a:xfrm>
            <a:off x="88900" y="6211669"/>
            <a:ext cx="12103100" cy="646331"/>
          </a:xfrm>
          <a:prstGeom prst="rect">
            <a:avLst/>
          </a:prstGeom>
          <a:noFill/>
        </p:spPr>
        <p:txBody>
          <a:bodyPr wrap="square" rtlCol="0">
            <a:spAutoFit/>
          </a:bodyPr>
          <a:lstStyle/>
          <a:p>
            <a:r>
              <a:rPr lang="tr-TR" b="1" u="sng" dirty="0" smtClean="0">
                <a:solidFill>
                  <a:srgbClr val="FF0000"/>
                </a:solidFill>
                <a:effectLst>
                  <a:outerShdw blurRad="38100" dist="38100" dir="2700000" algn="tl">
                    <a:srgbClr val="000000">
                      <a:alpha val="43137"/>
                    </a:srgbClr>
                  </a:outerShdw>
                </a:effectLst>
                <a:latin typeface="Candara" panose="020E0502030303020204" pitchFamily="34" charset="0"/>
              </a:rPr>
              <a:t>DİKKAT!! </a:t>
            </a:r>
            <a:r>
              <a:rPr lang="tr-TR" b="1" dirty="0" smtClean="0">
                <a:latin typeface="Candara" panose="020E0502030303020204" pitchFamily="34" charset="0"/>
              </a:rPr>
              <a:t>«</a:t>
            </a:r>
            <a:r>
              <a:rPr lang="tr-TR" b="1" dirty="0" smtClean="0">
                <a:latin typeface="Candara" panose="020E0502030303020204" pitchFamily="34" charset="0"/>
              </a:rPr>
              <a:t>MEB Yangın Önleme ve Söndürme» yönergesine göre oluşturulan </a:t>
            </a:r>
            <a:r>
              <a:rPr lang="tr-TR" b="1" dirty="0" smtClean="0">
                <a:latin typeface="Candara" panose="020E0502030303020204" pitchFamily="34" charset="0"/>
              </a:rPr>
              <a:t>ekiplere</a:t>
            </a:r>
            <a:endParaRPr lang="tr-TR" b="1" dirty="0" smtClean="0">
              <a:latin typeface="Candara" panose="020E0502030303020204" pitchFamily="34" charset="0"/>
            </a:endParaRPr>
          </a:p>
          <a:p>
            <a:r>
              <a:rPr lang="tr-TR" b="1" dirty="0" smtClean="0">
                <a:latin typeface="Candara" panose="020E0502030303020204" pitchFamily="34" charset="0"/>
              </a:rPr>
              <a:t>öğrenciler </a:t>
            </a:r>
            <a:r>
              <a:rPr lang="tr-TR" b="1" u="sng" dirty="0" smtClean="0">
                <a:solidFill>
                  <a:srgbClr val="FF0000"/>
                </a:solidFill>
                <a:latin typeface="Candara" panose="020E0502030303020204" pitchFamily="34" charset="0"/>
              </a:rPr>
              <a:t>yazılmayacaktır</a:t>
            </a:r>
            <a:r>
              <a:rPr lang="tr-TR" b="1" u="sng" dirty="0" smtClean="0">
                <a:solidFill>
                  <a:srgbClr val="FF0000"/>
                </a:solidFill>
                <a:latin typeface="Candara" panose="020E0502030303020204" pitchFamily="34" charset="0"/>
              </a:rPr>
              <a:t>.</a:t>
            </a:r>
            <a:endParaRPr lang="tr-TR" b="1" u="sng" dirty="0">
              <a:solidFill>
                <a:srgbClr val="FF0000"/>
              </a:solidFill>
              <a:latin typeface="Candara" panose="020E0502030303020204" pitchFamily="34" charset="0"/>
            </a:endParaRPr>
          </a:p>
        </p:txBody>
      </p:sp>
      <p:pic>
        <p:nvPicPr>
          <p:cNvPr id="14" name="Resim 13"/>
          <p:cNvPicPr>
            <a:picLocks noChangeAspect="1"/>
          </p:cNvPicPr>
          <p:nvPr/>
        </p:nvPicPr>
        <p:blipFill>
          <a:blip r:embed="rId5"/>
          <a:stretch>
            <a:fillRect/>
          </a:stretch>
        </p:blipFill>
        <p:spPr>
          <a:xfrm>
            <a:off x="7219994" y="448357"/>
            <a:ext cx="4954587" cy="3090098"/>
          </a:xfrm>
          <a:prstGeom prst="rect">
            <a:avLst/>
          </a:prstGeom>
        </p:spPr>
      </p:pic>
    </p:spTree>
    <p:extLst>
      <p:ext uri="{BB962C8B-B14F-4D97-AF65-F5344CB8AC3E}">
        <p14:creationId xmlns:p14="http://schemas.microsoft.com/office/powerpoint/2010/main" val="2948800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87680" y="678840"/>
            <a:ext cx="11364686" cy="976678"/>
          </a:xfrm>
          <a:prstGeom prst="rect">
            <a:avLst/>
          </a:prstGeom>
        </p:spPr>
        <p:txBody>
          <a:bodyPr wrap="square">
            <a:spAutoFit/>
          </a:bodyPr>
          <a:lstStyle/>
          <a:p>
            <a:pPr algn="ctr">
              <a:lnSpc>
                <a:spcPts val="1400"/>
              </a:lnSpc>
              <a:spcBef>
                <a:spcPts val="600"/>
              </a:spcBef>
              <a:spcAft>
                <a:spcPts val="600"/>
              </a:spcAft>
            </a:pPr>
            <a:r>
              <a:rPr lang="tr-TR" dirty="0">
                <a:latin typeface="Nyala" panose="02000504070300020003" pitchFamily="2" charset="0"/>
                <a:ea typeface="Calibri" panose="020F0502020204030204" pitchFamily="34" charset="0"/>
                <a:cs typeface="Times New Roman" panose="02020603050405020304" pitchFamily="18" charset="0"/>
              </a:rPr>
              <a:t>18 Haziran 2013 </a:t>
            </a:r>
            <a:r>
              <a:rPr lang="tr-TR" dirty="0" smtClean="0">
                <a:latin typeface="Nyala" panose="02000504070300020003" pitchFamily="2" charset="0"/>
                <a:ea typeface="Calibri" panose="020F0502020204030204" pitchFamily="34" charset="0"/>
                <a:cs typeface="Times New Roman" panose="02020603050405020304" pitchFamily="18" charset="0"/>
              </a:rPr>
              <a:t>Salı / Resmî Gazete Sayı</a:t>
            </a:r>
            <a:r>
              <a:rPr lang="tr-TR" dirty="0">
                <a:latin typeface="Nyala" panose="02000504070300020003" pitchFamily="2" charset="0"/>
                <a:ea typeface="Calibri" panose="020F0502020204030204" pitchFamily="34" charset="0"/>
                <a:cs typeface="Times New Roman" panose="02020603050405020304" pitchFamily="18" charset="0"/>
              </a:rPr>
              <a:t>: 28681</a:t>
            </a:r>
          </a:p>
          <a:p>
            <a:pPr>
              <a:lnSpc>
                <a:spcPts val="1400"/>
              </a:lnSpc>
              <a:spcBef>
                <a:spcPts val="600"/>
              </a:spcBef>
              <a:spcAft>
                <a:spcPts val="600"/>
              </a:spcAft>
            </a:pPr>
            <a:r>
              <a:rPr lang="tr-TR" dirty="0">
                <a:latin typeface="Nyala" panose="02000504070300020003" pitchFamily="2" charset="0"/>
                <a:ea typeface="Calibri" panose="020F0502020204030204" pitchFamily="34" charset="0"/>
                <a:cs typeface="Times New Roman" panose="02020603050405020304" pitchFamily="18" charset="0"/>
              </a:rPr>
              <a:t>  </a:t>
            </a:r>
          </a:p>
          <a:p>
            <a:pPr algn="ctr">
              <a:lnSpc>
                <a:spcPts val="1400"/>
              </a:lnSpc>
              <a:spcBef>
                <a:spcPts val="600"/>
              </a:spcBef>
              <a:spcAft>
                <a:spcPts val="600"/>
              </a:spcAft>
            </a:pPr>
            <a:r>
              <a:rPr lang="tr-TR" sz="2400" b="1" dirty="0">
                <a:highlight>
                  <a:srgbClr val="FFFF00"/>
                </a:highlight>
                <a:latin typeface="Nyala" panose="02000504070300020003" pitchFamily="2" charset="0"/>
                <a:ea typeface="Calibri" panose="020F0502020204030204" pitchFamily="34" charset="0"/>
                <a:cs typeface="Times New Roman" panose="02020603050405020304" pitchFamily="18" charset="0"/>
              </a:rPr>
              <a:t>İŞYERLERİNDE ACİL DURUMLAR HAKKINDA YÖNETMELİK</a:t>
            </a:r>
            <a:endParaRPr lang="tr-TR" dirty="0">
              <a:effectLst/>
              <a:latin typeface="Nyala" panose="02000504070300020003" pitchFamily="2" charset="0"/>
              <a:ea typeface="Calibri" panose="020F0502020204030204" pitchFamily="34" charset="0"/>
              <a:cs typeface="Times New Roman" panose="02020603050405020304" pitchFamily="18" charset="0"/>
            </a:endParaRPr>
          </a:p>
        </p:txBody>
      </p:sp>
      <p:sp>
        <p:nvSpPr>
          <p:cNvPr id="3" name="Dikdörtgen 2"/>
          <p:cNvSpPr/>
          <p:nvPr/>
        </p:nvSpPr>
        <p:spPr>
          <a:xfrm>
            <a:off x="653142" y="2114321"/>
            <a:ext cx="11199223" cy="3118803"/>
          </a:xfrm>
          <a:prstGeom prst="rect">
            <a:avLst/>
          </a:prstGeom>
        </p:spPr>
        <p:txBody>
          <a:bodyPr wrap="square">
            <a:spAutoFit/>
          </a:bodyPr>
          <a:lstStyle/>
          <a:p>
            <a:pPr>
              <a:lnSpc>
                <a:spcPts val="2000"/>
              </a:lnSpc>
              <a:spcBef>
                <a:spcPts val="1200"/>
              </a:spcBef>
              <a:spcAft>
                <a:spcPts val="1200"/>
              </a:spcAft>
            </a:pPr>
            <a:r>
              <a:rPr lang="tr-TR" b="1" dirty="0">
                <a:latin typeface="Nyala" panose="02000504070300020003" pitchFamily="2" charset="0"/>
                <a:ea typeface="Calibri" panose="020F0502020204030204" pitchFamily="34" charset="0"/>
                <a:cs typeface="Times New Roman" panose="02020603050405020304" pitchFamily="18" charset="0"/>
              </a:rPr>
              <a:t>Tanımlar</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2000"/>
              </a:lnSpc>
              <a:spcBef>
                <a:spcPts val="1200"/>
              </a:spcBef>
              <a:spcAft>
                <a:spcPts val="1200"/>
              </a:spcAft>
            </a:pPr>
            <a:r>
              <a:rPr lang="tr-TR" dirty="0">
                <a:latin typeface="Nyala" panose="02000504070300020003" pitchFamily="2" charset="0"/>
                <a:ea typeface="Calibri" panose="020F0502020204030204" pitchFamily="34" charset="0"/>
                <a:cs typeface="Times New Roman" panose="02020603050405020304" pitchFamily="18" charset="0"/>
              </a:rPr>
              <a:t>MADDE 4 – (1) Bu Yönetmelikte geçen;</a:t>
            </a:r>
          </a:p>
          <a:p>
            <a:pPr>
              <a:lnSpc>
                <a:spcPts val="2000"/>
              </a:lnSpc>
              <a:spcBef>
                <a:spcPts val="1200"/>
              </a:spcBef>
              <a:spcAft>
                <a:spcPts val="1200"/>
              </a:spcAft>
            </a:pPr>
            <a:r>
              <a:rPr lang="tr-TR" dirty="0">
                <a:latin typeface="Nyala" panose="02000504070300020003" pitchFamily="2" charset="0"/>
                <a:ea typeface="Calibri" panose="020F0502020204030204" pitchFamily="34" charset="0"/>
                <a:cs typeface="Times New Roman" panose="02020603050405020304" pitchFamily="18" charset="0"/>
              </a:rPr>
              <a:t>a)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Acil durum: İşyerinin tamamında veya bir kısmında meydana gelebilecek yangın, patlama, tehlikeli kimyasal maddelerden kaynaklanan yayılım, doğal afet gibi acil müdahale, mücadele, ilkyardım veya tahliye gerektiren olaylar</a:t>
            </a:r>
            <a:r>
              <a:rPr lang="tr-TR" dirty="0">
                <a:latin typeface="Nyala" panose="02000504070300020003" pitchFamily="2" charset="0"/>
                <a:ea typeface="Calibri" panose="020F0502020204030204" pitchFamily="34" charset="0"/>
                <a:cs typeface="Times New Roman" panose="02020603050405020304" pitchFamily="18" charset="0"/>
              </a:rPr>
              <a:t>ı,</a:t>
            </a:r>
          </a:p>
          <a:p>
            <a:pPr>
              <a:lnSpc>
                <a:spcPts val="2000"/>
              </a:lnSpc>
              <a:spcBef>
                <a:spcPts val="1200"/>
              </a:spcBef>
              <a:spcAft>
                <a:spcPts val="1200"/>
              </a:spcAft>
            </a:pPr>
            <a:r>
              <a:rPr lang="tr-TR" dirty="0">
                <a:latin typeface="Nyala" panose="02000504070300020003" pitchFamily="2" charset="0"/>
                <a:ea typeface="Calibri" panose="020F0502020204030204" pitchFamily="34" charset="0"/>
                <a:cs typeface="Times New Roman" panose="02020603050405020304" pitchFamily="18" charset="0"/>
              </a:rPr>
              <a:t>b)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Acil durum planı: İşyerlerinde meydana gelebilecek acil durumlarda yapılacak iş ve işlemler dâhil bilgilerin ve uygulamaya yönelik eylemlerin yer aldığı plan</a:t>
            </a:r>
            <a:r>
              <a:rPr lang="tr-TR" dirty="0">
                <a:latin typeface="Nyala" panose="02000504070300020003" pitchFamily="2" charset="0"/>
                <a:ea typeface="Calibri" panose="020F0502020204030204" pitchFamily="34" charset="0"/>
                <a:cs typeface="Times New Roman" panose="02020603050405020304" pitchFamily="18" charset="0"/>
              </a:rPr>
              <a:t>ı</a:t>
            </a:r>
            <a:r>
              <a:rPr lang="tr-TR" dirty="0" smtClean="0">
                <a:latin typeface="Nyala" panose="02000504070300020003" pitchFamily="2" charset="0"/>
                <a:ea typeface="Calibri" panose="020F0502020204030204" pitchFamily="34" charset="0"/>
                <a:cs typeface="Times New Roman" panose="02020603050405020304" pitchFamily="18" charset="0"/>
              </a:rPr>
              <a:t>,</a:t>
            </a:r>
          </a:p>
          <a:p>
            <a:pPr>
              <a:lnSpc>
                <a:spcPts val="2000"/>
              </a:lnSpc>
              <a:spcBef>
                <a:spcPts val="1200"/>
              </a:spcBef>
              <a:spcAft>
                <a:spcPts val="1200"/>
              </a:spcAft>
            </a:pPr>
            <a:r>
              <a:rPr lang="tr-TR" dirty="0">
                <a:latin typeface="Nyala" panose="02000504070300020003" pitchFamily="2" charset="0"/>
                <a:ea typeface="Calibri" panose="020F0502020204030204" pitchFamily="34" charset="0"/>
                <a:cs typeface="Times New Roman" panose="02020603050405020304" pitchFamily="18" charset="0"/>
              </a:rPr>
              <a:t>ifade eder.</a:t>
            </a:r>
            <a:endParaRPr lang="tr-TR" dirty="0">
              <a:effectLst/>
              <a:latin typeface="Nyala" panose="02000504070300020003"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2149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8710" y="17418"/>
            <a:ext cx="7237412" cy="5270500"/>
          </a:xfrm>
          <a:prstGeom prst="rect">
            <a:avLst/>
          </a:prstGeom>
        </p:spPr>
      </p:pic>
      <p:pic>
        <p:nvPicPr>
          <p:cNvPr id="5" name="Resim 4"/>
          <p:cNvPicPr>
            <a:picLocks noChangeAspect="1"/>
          </p:cNvPicPr>
          <p:nvPr/>
        </p:nvPicPr>
        <p:blipFill>
          <a:blip r:embed="rId3"/>
          <a:stretch>
            <a:fillRect/>
          </a:stretch>
        </p:blipFill>
        <p:spPr>
          <a:xfrm>
            <a:off x="11211602" y="5923129"/>
            <a:ext cx="956399" cy="934872"/>
          </a:xfrm>
          <a:prstGeom prst="rect">
            <a:avLst/>
          </a:prstGeom>
        </p:spPr>
      </p:pic>
      <p:pic>
        <p:nvPicPr>
          <p:cNvPr id="2" name="Resim 1"/>
          <p:cNvPicPr>
            <a:picLocks noChangeAspect="1"/>
          </p:cNvPicPr>
          <p:nvPr/>
        </p:nvPicPr>
        <p:blipFill>
          <a:blip r:embed="rId4"/>
          <a:stretch>
            <a:fillRect/>
          </a:stretch>
        </p:blipFill>
        <p:spPr>
          <a:xfrm>
            <a:off x="7202578" y="452509"/>
            <a:ext cx="4980713" cy="3106392"/>
          </a:xfrm>
          <a:prstGeom prst="rect">
            <a:avLst/>
          </a:prstGeom>
        </p:spPr>
      </p:pic>
    </p:spTree>
    <p:extLst>
      <p:ext uri="{BB962C8B-B14F-4D97-AF65-F5344CB8AC3E}">
        <p14:creationId xmlns:p14="http://schemas.microsoft.com/office/powerpoint/2010/main" val="34948366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8709" y="-1"/>
            <a:ext cx="7315200" cy="6539663"/>
          </a:xfrm>
          <a:prstGeom prst="rect">
            <a:avLst/>
          </a:prstGeom>
        </p:spPr>
      </p:pic>
      <p:pic>
        <p:nvPicPr>
          <p:cNvPr id="6" name="Resim 5"/>
          <p:cNvPicPr>
            <a:picLocks noChangeAspect="1"/>
          </p:cNvPicPr>
          <p:nvPr/>
        </p:nvPicPr>
        <p:blipFill>
          <a:blip r:embed="rId3"/>
          <a:stretch>
            <a:fillRect/>
          </a:stretch>
        </p:blipFill>
        <p:spPr>
          <a:xfrm>
            <a:off x="11211602" y="5897002"/>
            <a:ext cx="956399" cy="934872"/>
          </a:xfrm>
          <a:prstGeom prst="rect">
            <a:avLst/>
          </a:prstGeom>
        </p:spPr>
      </p:pic>
      <p:pic>
        <p:nvPicPr>
          <p:cNvPr id="2" name="Resim 1"/>
          <p:cNvPicPr>
            <a:picLocks noChangeAspect="1"/>
          </p:cNvPicPr>
          <p:nvPr/>
        </p:nvPicPr>
        <p:blipFill>
          <a:blip r:embed="rId4"/>
          <a:stretch>
            <a:fillRect/>
          </a:stretch>
        </p:blipFill>
        <p:spPr>
          <a:xfrm>
            <a:off x="7327579" y="435836"/>
            <a:ext cx="4840421" cy="3018895"/>
          </a:xfrm>
          <a:prstGeom prst="rect">
            <a:avLst/>
          </a:prstGeom>
        </p:spPr>
      </p:pic>
    </p:spTree>
    <p:extLst>
      <p:ext uri="{BB962C8B-B14F-4D97-AF65-F5344CB8AC3E}">
        <p14:creationId xmlns:p14="http://schemas.microsoft.com/office/powerpoint/2010/main" val="30911398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8709" y="0"/>
            <a:ext cx="7237412" cy="6533976"/>
          </a:xfrm>
          <a:prstGeom prst="rect">
            <a:avLst/>
          </a:prstGeom>
        </p:spPr>
      </p:pic>
      <p:pic>
        <p:nvPicPr>
          <p:cNvPr id="4" name="Resim 3"/>
          <p:cNvPicPr>
            <a:picLocks noChangeAspect="1"/>
          </p:cNvPicPr>
          <p:nvPr/>
        </p:nvPicPr>
        <p:blipFill>
          <a:blip r:embed="rId3"/>
          <a:stretch>
            <a:fillRect/>
          </a:stretch>
        </p:blipFill>
        <p:spPr>
          <a:xfrm>
            <a:off x="11211602" y="5923129"/>
            <a:ext cx="956399" cy="934872"/>
          </a:xfrm>
          <a:prstGeom prst="rect">
            <a:avLst/>
          </a:prstGeom>
        </p:spPr>
      </p:pic>
      <p:pic>
        <p:nvPicPr>
          <p:cNvPr id="3" name="Resim 2"/>
          <p:cNvPicPr>
            <a:picLocks noChangeAspect="1"/>
          </p:cNvPicPr>
          <p:nvPr/>
        </p:nvPicPr>
        <p:blipFill>
          <a:blip r:embed="rId4"/>
          <a:stretch>
            <a:fillRect/>
          </a:stretch>
        </p:blipFill>
        <p:spPr>
          <a:xfrm>
            <a:off x="7217170" y="452846"/>
            <a:ext cx="4950831" cy="3273412"/>
          </a:xfrm>
          <a:prstGeom prst="rect">
            <a:avLst/>
          </a:prstGeom>
        </p:spPr>
      </p:pic>
    </p:spTree>
    <p:extLst>
      <p:ext uri="{BB962C8B-B14F-4D97-AF65-F5344CB8AC3E}">
        <p14:creationId xmlns:p14="http://schemas.microsoft.com/office/powerpoint/2010/main" val="17243904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351104" y="69684"/>
            <a:ext cx="10656888" cy="6152430"/>
          </a:xfrm>
          <a:prstGeom prst="rect">
            <a:avLst/>
          </a:prstGeom>
        </p:spPr>
      </p:pic>
      <p:pic>
        <p:nvPicPr>
          <p:cNvPr id="3" name="Resim 2"/>
          <p:cNvPicPr>
            <a:picLocks noChangeAspect="1"/>
          </p:cNvPicPr>
          <p:nvPr/>
        </p:nvPicPr>
        <p:blipFill>
          <a:blip r:embed="rId3"/>
          <a:stretch>
            <a:fillRect/>
          </a:stretch>
        </p:blipFill>
        <p:spPr>
          <a:xfrm>
            <a:off x="11211602" y="5905711"/>
            <a:ext cx="956399" cy="934872"/>
          </a:xfrm>
          <a:prstGeom prst="rect">
            <a:avLst/>
          </a:prstGeom>
        </p:spPr>
      </p:pic>
    </p:spTree>
    <p:extLst>
      <p:ext uri="{BB962C8B-B14F-4D97-AF65-F5344CB8AC3E}">
        <p14:creationId xmlns:p14="http://schemas.microsoft.com/office/powerpoint/2010/main" val="32961821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67795" y="34836"/>
            <a:ext cx="10631131" cy="6203726"/>
          </a:xfrm>
          <a:prstGeom prst="rect">
            <a:avLst/>
          </a:prstGeom>
        </p:spPr>
      </p:pic>
      <p:sp>
        <p:nvSpPr>
          <p:cNvPr id="3" name="Metin kutusu 2"/>
          <p:cNvSpPr txBox="1"/>
          <p:nvPr/>
        </p:nvSpPr>
        <p:spPr>
          <a:xfrm>
            <a:off x="1845117" y="6200504"/>
            <a:ext cx="8840300" cy="461665"/>
          </a:xfrm>
          <a:prstGeom prst="rect">
            <a:avLst/>
          </a:prstGeom>
          <a:noFill/>
        </p:spPr>
        <p:txBody>
          <a:bodyPr wrap="square" rtlCol="0">
            <a:spAutoFit/>
          </a:bodyPr>
          <a:lstStyle/>
          <a:p>
            <a:r>
              <a:rPr lang="tr-TR" sz="2400" b="1" dirty="0" smtClean="0">
                <a:solidFill>
                  <a:srgbClr val="FF0000"/>
                </a:solidFill>
                <a:latin typeface="Nyala" panose="02000504070300020003" pitchFamily="2" charset="0"/>
              </a:rPr>
              <a:t>Örnek :</a:t>
            </a:r>
            <a:r>
              <a:rPr lang="tr-TR" sz="2000" dirty="0" smtClean="0">
                <a:latin typeface="Nyala" panose="02000504070300020003" pitchFamily="2" charset="0"/>
              </a:rPr>
              <a:t>  </a:t>
            </a:r>
            <a:r>
              <a:rPr lang="tr-TR" sz="2000" u="sng" dirty="0" smtClean="0">
                <a:latin typeface="Nyala" panose="02000504070300020003" pitchFamily="2" charset="0"/>
              </a:rPr>
              <a:t>Sel ile ilgili «Acil Durum» öngörülmüyorsa </a:t>
            </a:r>
            <a:r>
              <a:rPr lang="tr-TR" sz="2000" u="sng" dirty="0">
                <a:latin typeface="Nyala" panose="02000504070300020003" pitchFamily="2" charset="0"/>
              </a:rPr>
              <a:t>h</a:t>
            </a:r>
            <a:r>
              <a:rPr lang="tr-TR" sz="2000" u="sng" dirty="0" smtClean="0">
                <a:latin typeface="Nyala" panose="02000504070300020003" pitchFamily="2" charset="0"/>
              </a:rPr>
              <a:t>erhangi bir giriş </a:t>
            </a:r>
            <a:r>
              <a:rPr lang="tr-TR" sz="2000" b="1" u="sng" dirty="0" smtClean="0">
                <a:effectLst>
                  <a:outerShdw blurRad="38100" dist="38100" dir="2700000" algn="tl">
                    <a:srgbClr val="000000">
                      <a:alpha val="43137"/>
                    </a:srgbClr>
                  </a:outerShdw>
                </a:effectLst>
                <a:latin typeface="Nyala" panose="02000504070300020003" pitchFamily="2" charset="0"/>
              </a:rPr>
              <a:t>yapılmayacaktır.</a:t>
            </a:r>
            <a:endParaRPr lang="tr-TR" sz="2000" b="1" u="sng" dirty="0">
              <a:effectLst>
                <a:outerShdw blurRad="38100" dist="38100" dir="2700000" algn="tl">
                  <a:srgbClr val="000000">
                    <a:alpha val="43137"/>
                  </a:srgbClr>
                </a:outerShdw>
              </a:effectLst>
              <a:latin typeface="Nyala" panose="02000504070300020003" pitchFamily="2" charset="0"/>
            </a:endParaRPr>
          </a:p>
        </p:txBody>
      </p:sp>
      <p:pic>
        <p:nvPicPr>
          <p:cNvPr id="4" name="Resim 3"/>
          <p:cNvPicPr>
            <a:picLocks noChangeAspect="1"/>
          </p:cNvPicPr>
          <p:nvPr/>
        </p:nvPicPr>
        <p:blipFill>
          <a:blip r:embed="rId3"/>
          <a:stretch>
            <a:fillRect/>
          </a:stretch>
        </p:blipFill>
        <p:spPr>
          <a:xfrm>
            <a:off x="11211602" y="5905711"/>
            <a:ext cx="956399" cy="934872"/>
          </a:xfrm>
          <a:prstGeom prst="rect">
            <a:avLst/>
          </a:prstGeom>
        </p:spPr>
      </p:pic>
    </p:spTree>
    <p:extLst>
      <p:ext uri="{BB962C8B-B14F-4D97-AF65-F5344CB8AC3E}">
        <p14:creationId xmlns:p14="http://schemas.microsoft.com/office/powerpoint/2010/main" val="21505610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87362" y="0"/>
            <a:ext cx="10670792" cy="6210300"/>
          </a:xfrm>
          <a:prstGeom prst="rect">
            <a:avLst/>
          </a:prstGeom>
        </p:spPr>
      </p:pic>
      <p:sp>
        <p:nvSpPr>
          <p:cNvPr id="2" name="Dikdörtgen 1"/>
          <p:cNvSpPr/>
          <p:nvPr/>
        </p:nvSpPr>
        <p:spPr>
          <a:xfrm>
            <a:off x="487362" y="282854"/>
            <a:ext cx="4641986" cy="6001643"/>
          </a:xfrm>
          <a:prstGeom prst="rect">
            <a:avLst/>
          </a:prstGeom>
          <a:solidFill>
            <a:schemeClr val="bg1"/>
          </a:solidFill>
        </p:spPr>
        <p:txBody>
          <a:bodyPr wrap="square">
            <a:spAutoFit/>
          </a:bodyPr>
          <a:lstStyle/>
          <a:p>
            <a:r>
              <a:rPr lang="tr-TR" sz="1200" b="1" dirty="0" smtClean="0">
                <a:solidFill>
                  <a:srgbClr val="FF0000"/>
                </a:solidFill>
                <a:latin typeface="Nyala" panose="02000504070300020003" pitchFamily="2" charset="0"/>
              </a:rPr>
              <a:t>ÖRNEK TEDBİRLER</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Mevcut </a:t>
            </a:r>
            <a:r>
              <a:rPr lang="tr-TR" sz="1200" dirty="0">
                <a:latin typeface="Nyala" panose="02000504070300020003" pitchFamily="2" charset="0"/>
              </a:rPr>
              <a:t>binaların dayanıklılığı artırılır.</a:t>
            </a:r>
          </a:p>
          <a:p>
            <a:r>
              <a:rPr lang="tr-TR" sz="900" dirty="0" smtClean="0">
                <a:latin typeface="Cambria" panose="02040503050406030204" pitchFamily="18" charset="0"/>
              </a:rPr>
              <a:t>⦿</a:t>
            </a:r>
            <a:r>
              <a:rPr lang="tr-TR" sz="1200" dirty="0" smtClean="0">
                <a:latin typeface="Nyala" panose="02000504070300020003" pitchFamily="2" charset="0"/>
              </a:rPr>
              <a:t>Yerleşim </a:t>
            </a:r>
            <a:r>
              <a:rPr lang="tr-TR" sz="1200" dirty="0">
                <a:latin typeface="Nyala" panose="02000504070300020003" pitchFamily="2" charset="0"/>
              </a:rPr>
              <a:t>planı hazırlanır. </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İşyeri </a:t>
            </a:r>
            <a:r>
              <a:rPr lang="tr-TR" sz="1200" dirty="0">
                <a:latin typeface="Nyala" panose="02000504070300020003" pitchFamily="2" charset="0"/>
              </a:rPr>
              <a:t>ve binalardaki yaşamsal tehdit veya ekonomik kayba yol açabilecek nesneler sabitlenir.</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Çalışanlara </a:t>
            </a:r>
            <a:r>
              <a:rPr lang="tr-TR" sz="1200" dirty="0">
                <a:latin typeface="Nyala" panose="02000504070300020003" pitchFamily="2" charset="0"/>
              </a:rPr>
              <a:t>acil durumda araması gereken numaraları öğretilir.</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Aydınlatmalar </a:t>
            </a:r>
            <a:r>
              <a:rPr lang="tr-TR" sz="1200" dirty="0">
                <a:latin typeface="Nyala" panose="02000504070300020003" pitchFamily="2" charset="0"/>
              </a:rPr>
              <a:t>sabitlenir.</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Dolap </a:t>
            </a:r>
            <a:r>
              <a:rPr lang="tr-TR" sz="1200" dirty="0">
                <a:latin typeface="Nyala" panose="02000504070300020003" pitchFamily="2" charset="0"/>
              </a:rPr>
              <a:t>üzerine konulan eşya ve büro </a:t>
            </a:r>
            <a:r>
              <a:rPr lang="tr-TR" sz="1200" dirty="0" smtClean="0">
                <a:latin typeface="Nyala" panose="02000504070300020003" pitchFamily="2" charset="0"/>
              </a:rPr>
              <a:t>malzemelerinin </a:t>
            </a:r>
            <a:r>
              <a:rPr lang="tr-TR" sz="1200" dirty="0">
                <a:latin typeface="Nyala" panose="02000504070300020003" pitchFamily="2" charset="0"/>
              </a:rPr>
              <a:t>kayarak düşmelerini önlemek için plastik tutucu malzeme veya yapıştırıcılarla sabitlenir.</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Dolaplar </a:t>
            </a:r>
            <a:r>
              <a:rPr lang="tr-TR" sz="1200" dirty="0">
                <a:latin typeface="Nyala" panose="02000504070300020003" pitchFamily="2" charset="0"/>
              </a:rPr>
              <a:t>ve devrilebilecek benzeri eşyaları birbirine ve duvara sabitlenir. </a:t>
            </a:r>
            <a:r>
              <a:rPr lang="tr-TR" sz="1200" dirty="0" smtClean="0">
                <a:latin typeface="Nyala" panose="02000504070300020003" pitchFamily="2" charset="0"/>
              </a:rPr>
              <a:t>Eğer </a:t>
            </a:r>
            <a:r>
              <a:rPr lang="tr-TR" sz="1200" dirty="0">
                <a:latin typeface="Nyala" panose="02000504070300020003" pitchFamily="2" charset="0"/>
              </a:rPr>
              <a:t>sabitlenen eşya ve duvar arasında boşluk kalıyorsa, çarpma etkisini düşürmek için araya bir dolgu malzemesi konulur.</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Tavan </a:t>
            </a:r>
            <a:r>
              <a:rPr lang="tr-TR" sz="1200" dirty="0">
                <a:latin typeface="Nyala" panose="02000504070300020003" pitchFamily="2" charset="0"/>
              </a:rPr>
              <a:t>ve duvara asılan avize, klima vb. cihazlar bulundukları yere ağırlıklarını taşıyacak şekilde duvar ve pencerelerden yeterince uzağa ve kanca ile asılır. </a:t>
            </a:r>
          </a:p>
          <a:p>
            <a:r>
              <a:rPr lang="tr-TR" sz="900" dirty="0">
                <a:solidFill>
                  <a:prstClr val="black"/>
                </a:solidFill>
                <a:latin typeface="Cambria" panose="02040503050406030204" pitchFamily="18" charset="0"/>
              </a:rPr>
              <a:t>⦿</a:t>
            </a:r>
            <a:r>
              <a:rPr lang="tr-TR" sz="900" dirty="0">
                <a:solidFill>
                  <a:prstClr val="black"/>
                </a:solidFill>
                <a:latin typeface="Nyala" panose="02000504070300020003" pitchFamily="2" charset="0"/>
              </a:rPr>
              <a:t> </a:t>
            </a:r>
            <a:r>
              <a:rPr lang="tr-TR" sz="1200" dirty="0" smtClean="0">
                <a:solidFill>
                  <a:prstClr val="black"/>
                </a:solidFill>
                <a:latin typeface="Nyala" panose="02000504070300020003" pitchFamily="2" charset="0"/>
              </a:rPr>
              <a:t>İ</a:t>
            </a:r>
            <a:r>
              <a:rPr lang="tr-TR" sz="1200" dirty="0" smtClean="0">
                <a:latin typeface="Nyala" panose="02000504070300020003" pitchFamily="2" charset="0"/>
              </a:rPr>
              <a:t>çinde </a:t>
            </a:r>
            <a:r>
              <a:rPr lang="tr-TR" sz="1200" dirty="0">
                <a:latin typeface="Nyala" panose="02000504070300020003" pitchFamily="2" charset="0"/>
              </a:rPr>
              <a:t>ağır eşyalar bulunan dolap </a:t>
            </a:r>
            <a:r>
              <a:rPr lang="tr-TR" sz="1200" dirty="0" smtClean="0">
                <a:latin typeface="Nyala" panose="02000504070300020003" pitchFamily="2" charset="0"/>
              </a:rPr>
              <a:t>kapaklarına </a:t>
            </a:r>
            <a:r>
              <a:rPr lang="tr-TR" sz="1200" dirty="0">
                <a:latin typeface="Nyala" panose="02000504070300020003" pitchFamily="2" charset="0"/>
              </a:rPr>
              <a:t>mekanik kilitler takılarak sıkıca kapalı kalmaları sağlanır.</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Tezgah </a:t>
            </a:r>
            <a:r>
              <a:rPr lang="tr-TR" sz="1200" dirty="0">
                <a:latin typeface="Nyala" panose="02000504070300020003" pitchFamily="2" charset="0"/>
              </a:rPr>
              <a:t>üzerindeki kayabilecek eşyaların altına metal profil koyarak bunların kayması önlenir.</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Zehirli</a:t>
            </a:r>
            <a:r>
              <a:rPr lang="tr-TR" sz="1200" dirty="0">
                <a:latin typeface="Nyala" panose="02000504070300020003" pitchFamily="2" charset="0"/>
              </a:rPr>
              <a:t>, patlayıcı, yanıcı maddeler düşmeyecek bir konumda sabitlenir ve kırılmayacak bir şekilde depolanır. </a:t>
            </a:r>
            <a:endParaRPr lang="tr-TR" sz="1200" dirty="0" smtClean="0">
              <a:latin typeface="Nyala" panose="02000504070300020003" pitchFamily="2" charset="0"/>
            </a:endParaRPr>
          </a:p>
          <a:p>
            <a:r>
              <a:rPr lang="tr-TR" sz="1200" dirty="0" smtClean="0">
                <a:latin typeface="Nyala" panose="02000504070300020003" pitchFamily="2" charset="0"/>
              </a:rPr>
              <a:t>Bu </a:t>
            </a:r>
            <a:r>
              <a:rPr lang="tr-TR" sz="1200" dirty="0">
                <a:latin typeface="Nyala" panose="02000504070300020003" pitchFamily="2" charset="0"/>
              </a:rPr>
              <a:t>maddelerin üzerlerine fosforlu, belirleyici etiketler konulur.</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Rafların </a:t>
            </a:r>
            <a:r>
              <a:rPr lang="tr-TR" sz="1200" dirty="0">
                <a:latin typeface="Nyala" panose="02000504070300020003" pitchFamily="2" charset="0"/>
              </a:rPr>
              <a:t>önüne elastik bant ya da tel eklenebilir. Küçük nesneler ve şişeler, birbirlerine çarpmayacak ve devrilmeyecek şekilde, kutuların içine yerleştirilir.</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Gaz </a:t>
            </a:r>
            <a:r>
              <a:rPr lang="tr-TR" sz="1200" dirty="0">
                <a:latin typeface="Nyala" panose="02000504070300020003" pitchFamily="2" charset="0"/>
              </a:rPr>
              <a:t>kaçağı ve yangına karşı, gaz vanası ve elektrik sigortaları otomatik hale getirilir.</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Binadan </a:t>
            </a:r>
            <a:r>
              <a:rPr lang="tr-TR" sz="1200" dirty="0">
                <a:latin typeface="Nyala" panose="02000504070300020003" pitchFamily="2" charset="0"/>
              </a:rPr>
              <a:t>acilen çıkmak için kullanılacak yollardaki tehlikeler ortadan kaldırılır, bu yollar işaretlenir, çıkışı engelleyebilecek eşyalar çıkış yolu üzerinden kaldırılır.</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Geniş </a:t>
            </a:r>
            <a:r>
              <a:rPr lang="tr-TR" sz="1200" dirty="0">
                <a:latin typeface="Nyala" panose="02000504070300020003" pitchFamily="2" charset="0"/>
              </a:rPr>
              <a:t>çıkış yolları oluşturulur. </a:t>
            </a:r>
            <a:endParaRPr lang="tr-TR" sz="1200" dirty="0" smtClean="0">
              <a:latin typeface="Nyala" panose="02000504070300020003" pitchFamily="2" charset="0"/>
            </a:endParaRPr>
          </a:p>
          <a:p>
            <a:r>
              <a:rPr lang="tr-TR" sz="1200" dirty="0" smtClean="0">
                <a:latin typeface="Nyala" panose="02000504070300020003" pitchFamily="2" charset="0"/>
              </a:rPr>
              <a:t>Dışa </a:t>
            </a:r>
            <a:r>
              <a:rPr lang="tr-TR" sz="1200" dirty="0">
                <a:latin typeface="Nyala" panose="02000504070300020003" pitchFamily="2" charset="0"/>
              </a:rPr>
              <a:t>doğru açılan kapılar kullanılır, acil çıkış kapıları kilitli olmamalıdır. </a:t>
            </a:r>
            <a:endParaRPr lang="tr-TR" sz="1200" dirty="0" smtClean="0">
              <a:latin typeface="Nyala" panose="02000504070300020003" pitchFamily="2" charset="0"/>
            </a:endParaRPr>
          </a:p>
          <a:p>
            <a:r>
              <a:rPr lang="tr-TR" sz="1200" dirty="0" smtClean="0">
                <a:latin typeface="Nyala" panose="02000504070300020003" pitchFamily="2" charset="0"/>
              </a:rPr>
              <a:t>Acil </a:t>
            </a:r>
            <a:r>
              <a:rPr lang="tr-TR" sz="1200" dirty="0">
                <a:latin typeface="Nyala" panose="02000504070300020003" pitchFamily="2" charset="0"/>
              </a:rPr>
              <a:t>çıkışlar aydınlatılır</a:t>
            </a:r>
            <a:r>
              <a:rPr lang="tr-TR" sz="1200" dirty="0" smtClean="0">
                <a:latin typeface="Nyala" panose="02000504070300020003" pitchFamily="2" charset="0"/>
              </a:rPr>
              <a:t>.</a:t>
            </a:r>
            <a:endParaRPr lang="tr-TR" sz="1200" dirty="0">
              <a:latin typeface="Nyala" panose="02000504070300020003" pitchFamily="2" charset="0"/>
            </a:endParaRPr>
          </a:p>
        </p:txBody>
      </p:sp>
      <p:sp>
        <p:nvSpPr>
          <p:cNvPr id="5" name="Sol Ayraç 4"/>
          <p:cNvSpPr/>
          <p:nvPr/>
        </p:nvSpPr>
        <p:spPr>
          <a:xfrm rot="10800000">
            <a:off x="4897862" y="0"/>
            <a:ext cx="750627" cy="6382686"/>
          </a:xfrm>
          <a:prstGeom prst="leftBrace">
            <a:avLst>
              <a:gd name="adj1" fmla="val 8333"/>
              <a:gd name="adj2" fmla="val 65017"/>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pic>
        <p:nvPicPr>
          <p:cNvPr id="6" name="Resim 5"/>
          <p:cNvPicPr>
            <a:picLocks noChangeAspect="1"/>
          </p:cNvPicPr>
          <p:nvPr/>
        </p:nvPicPr>
        <p:blipFill>
          <a:blip r:embed="rId3"/>
          <a:stretch>
            <a:fillRect/>
          </a:stretch>
        </p:blipFill>
        <p:spPr>
          <a:xfrm>
            <a:off x="11211602" y="5905711"/>
            <a:ext cx="956399" cy="934872"/>
          </a:xfrm>
          <a:prstGeom prst="rect">
            <a:avLst/>
          </a:prstGeom>
        </p:spPr>
      </p:pic>
    </p:spTree>
    <p:extLst>
      <p:ext uri="{BB962C8B-B14F-4D97-AF65-F5344CB8AC3E}">
        <p14:creationId xmlns:p14="http://schemas.microsoft.com/office/powerpoint/2010/main" val="15738782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87362" y="0"/>
            <a:ext cx="10670792" cy="6210300"/>
          </a:xfrm>
          <a:prstGeom prst="rect">
            <a:avLst/>
          </a:prstGeom>
        </p:spPr>
      </p:pic>
      <p:sp>
        <p:nvSpPr>
          <p:cNvPr id="3" name="Dikdörtgen 2"/>
          <p:cNvSpPr/>
          <p:nvPr/>
        </p:nvSpPr>
        <p:spPr>
          <a:xfrm>
            <a:off x="444732" y="1215501"/>
            <a:ext cx="4453128" cy="5447645"/>
          </a:xfrm>
          <a:prstGeom prst="rect">
            <a:avLst/>
          </a:prstGeom>
          <a:solidFill>
            <a:schemeClr val="bg1"/>
          </a:solidFill>
        </p:spPr>
        <p:txBody>
          <a:bodyPr wrap="square">
            <a:spAutoFit/>
          </a:bodyPr>
          <a:lstStyle/>
          <a:p>
            <a:endParaRPr lang="tr-TR" sz="1200" dirty="0" smtClean="0"/>
          </a:p>
          <a:p>
            <a:r>
              <a:rPr lang="tr-TR" sz="1200" b="1" dirty="0" smtClean="0">
                <a:solidFill>
                  <a:srgbClr val="FF0000"/>
                </a:solidFill>
                <a:latin typeface="Nyala" panose="02000504070300020003" pitchFamily="2" charset="0"/>
              </a:rPr>
              <a:t>MÜDAHALE YÖNTEMLERİ ÖRNEKLERİ</a:t>
            </a:r>
            <a:endParaRPr lang="tr-TR" sz="1200" dirty="0"/>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Panik yapılmamalıdır.</a:t>
            </a:r>
            <a:endParaRPr lang="tr-TR" sz="1200" dirty="0">
              <a:latin typeface="Nyala" panose="02000504070300020003" pitchFamily="2" charset="0"/>
            </a:endParaRP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Sabitlenmemiş </a:t>
            </a:r>
            <a:r>
              <a:rPr lang="tr-TR" sz="1200" dirty="0">
                <a:latin typeface="Nyala" panose="02000504070300020003" pitchFamily="2" charset="0"/>
              </a:rPr>
              <a:t>dolap, raf, pencere vb. eşyalardan uzak </a:t>
            </a:r>
            <a:r>
              <a:rPr lang="tr-TR" sz="1200" dirty="0" smtClean="0">
                <a:latin typeface="Nyala" panose="02000504070300020003" pitchFamily="2" charset="0"/>
              </a:rPr>
              <a:t>durulmalıdır.</a:t>
            </a:r>
            <a:endParaRPr lang="tr-TR" sz="1200" dirty="0">
              <a:latin typeface="Nyala" panose="02000504070300020003" pitchFamily="2" charset="0"/>
            </a:endParaRP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Varsa </a:t>
            </a:r>
            <a:r>
              <a:rPr lang="tr-TR" sz="1200" dirty="0">
                <a:latin typeface="Nyala" panose="02000504070300020003" pitchFamily="2" charset="0"/>
              </a:rPr>
              <a:t>sağlam sandalyelerle desteklenmiş masa altına veya dolgun ve hacimli koltuk, kanepe içi dolu sandık gibi koruma sağlayabilecek eşya yanına çömelerek hayat üçgeni oluşturulmalıdır.  </a:t>
            </a:r>
            <a:r>
              <a:rPr lang="tr-TR" sz="1200" dirty="0" smtClean="0">
                <a:latin typeface="Nyala" panose="02000504070300020003" pitchFamily="2" charset="0"/>
              </a:rPr>
              <a:t>Baş; </a:t>
            </a:r>
            <a:r>
              <a:rPr lang="tr-TR" sz="1200" dirty="0">
                <a:latin typeface="Nyala" panose="02000504070300020003" pitchFamily="2" charset="0"/>
              </a:rPr>
              <a:t>iki el arasına alınarak veya bir koruyucu (yastık, kitap </a:t>
            </a:r>
            <a:r>
              <a:rPr lang="tr-TR" sz="1200" dirty="0" smtClean="0">
                <a:latin typeface="Nyala" panose="02000504070300020003" pitchFamily="2" charset="0"/>
              </a:rPr>
              <a:t>vb.) </a:t>
            </a:r>
            <a:r>
              <a:rPr lang="tr-TR" sz="1200" dirty="0">
                <a:latin typeface="Nyala" panose="02000504070300020003" pitchFamily="2" charset="0"/>
              </a:rPr>
              <a:t>malzeme ile korunmalıdır. </a:t>
            </a:r>
            <a:endParaRPr lang="tr-TR" sz="1200" dirty="0" smtClean="0">
              <a:latin typeface="Nyala" panose="02000504070300020003" pitchFamily="2" charset="0"/>
            </a:endParaRPr>
          </a:p>
          <a:p>
            <a:r>
              <a:rPr lang="tr-TR" sz="1200" dirty="0" smtClean="0">
                <a:latin typeface="Nyala" panose="02000504070300020003" pitchFamily="2" charset="0"/>
              </a:rPr>
              <a:t>Sarsıntı </a:t>
            </a:r>
            <a:r>
              <a:rPr lang="tr-TR" sz="1200" dirty="0">
                <a:latin typeface="Nyala" panose="02000504070300020003" pitchFamily="2" charset="0"/>
              </a:rPr>
              <a:t>geçene kadar bu pozisyonda beklenmelidir.</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Çömelerek </a:t>
            </a:r>
            <a:r>
              <a:rPr lang="tr-TR" sz="1200" dirty="0">
                <a:latin typeface="Nyala" panose="02000504070300020003" pitchFamily="2" charset="0"/>
              </a:rPr>
              <a:t>hedef küçültmek, üzerinize doğru düşecek </a:t>
            </a:r>
            <a:r>
              <a:rPr lang="tr-TR" sz="1200" dirty="0" smtClean="0">
                <a:latin typeface="Nyala" panose="02000504070300020003" pitchFamily="2" charset="0"/>
              </a:rPr>
              <a:t>unsurların </a:t>
            </a:r>
            <a:r>
              <a:rPr lang="tr-TR" sz="1200" dirty="0">
                <a:latin typeface="Nyala" panose="02000504070300020003" pitchFamily="2" charset="0"/>
              </a:rPr>
              <a:t>yaralama riskini azaltır.</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Kollarınızla </a:t>
            </a:r>
            <a:r>
              <a:rPr lang="tr-TR" sz="1200" dirty="0">
                <a:latin typeface="Nyala" panose="02000504070300020003" pitchFamily="2" charset="0"/>
              </a:rPr>
              <a:t>baş ve boynunuzu kapatın. Cama arkanızı dönün. </a:t>
            </a:r>
            <a:endParaRPr lang="tr-TR" sz="1200" dirty="0" smtClean="0">
              <a:latin typeface="Nyala" panose="02000504070300020003" pitchFamily="2" charset="0"/>
            </a:endParaRPr>
          </a:p>
          <a:p>
            <a:r>
              <a:rPr lang="tr-TR" sz="1200" dirty="0" smtClean="0">
                <a:latin typeface="Nyala" panose="02000504070300020003" pitchFamily="2" charset="0"/>
              </a:rPr>
              <a:t>Bir </a:t>
            </a:r>
            <a:r>
              <a:rPr lang="tr-TR" sz="1200" dirty="0">
                <a:latin typeface="Nyala" panose="02000504070300020003" pitchFamily="2" charset="0"/>
              </a:rPr>
              <a:t>siperin yanında ya da altında </a:t>
            </a:r>
            <a:r>
              <a:rPr lang="tr-TR" sz="1200" dirty="0" smtClean="0">
                <a:latin typeface="Nyala" panose="02000504070300020003" pitchFamily="2" charset="0"/>
              </a:rPr>
              <a:t>cenin </a:t>
            </a:r>
            <a:r>
              <a:rPr lang="tr-TR" sz="1200" dirty="0">
                <a:latin typeface="Nyala" panose="02000504070300020003" pitchFamily="2" charset="0"/>
              </a:rPr>
              <a:t>pozisyonu alarak kendinizi koruyun. </a:t>
            </a:r>
            <a:endParaRPr lang="tr-TR" sz="1200" dirty="0" smtClean="0">
              <a:latin typeface="Nyala" panose="02000504070300020003" pitchFamily="2" charset="0"/>
            </a:endParaRPr>
          </a:p>
          <a:p>
            <a:r>
              <a:rPr lang="tr-TR" sz="1200" dirty="0" smtClean="0">
                <a:latin typeface="Nyala" panose="02000504070300020003" pitchFamily="2" charset="0"/>
              </a:rPr>
              <a:t>Bu </a:t>
            </a:r>
            <a:r>
              <a:rPr lang="tr-TR" sz="1200" dirty="0">
                <a:latin typeface="Nyala" panose="02000504070300020003" pitchFamily="2" charset="0"/>
              </a:rPr>
              <a:t>siper masa, konsol, sandalye olabilir. </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Sarsıntı </a:t>
            </a:r>
            <a:r>
              <a:rPr lang="tr-TR" sz="1200" dirty="0">
                <a:latin typeface="Nyala" panose="02000504070300020003" pitchFamily="2" charset="0"/>
              </a:rPr>
              <a:t>bitene kadar tutunarak bekleyin. </a:t>
            </a:r>
            <a:endParaRPr lang="tr-TR" sz="1200" dirty="0" smtClean="0">
              <a:latin typeface="Nyala" panose="02000504070300020003" pitchFamily="2" charset="0"/>
            </a:endParaRPr>
          </a:p>
          <a:p>
            <a:r>
              <a:rPr lang="tr-TR" sz="1200" dirty="0" smtClean="0">
                <a:latin typeface="Nyala" panose="02000504070300020003" pitchFamily="2" charset="0"/>
              </a:rPr>
              <a:t>Sarsıntı </a:t>
            </a:r>
            <a:r>
              <a:rPr lang="tr-TR" sz="1200" dirty="0">
                <a:latin typeface="Nyala" panose="02000504070300020003" pitchFamily="2" charset="0"/>
              </a:rPr>
              <a:t>sırasında koşmak, merdivenden inmek tehlikelidir. </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Merdivenlere </a:t>
            </a:r>
            <a:r>
              <a:rPr lang="tr-TR" sz="1200" dirty="0">
                <a:latin typeface="Nyala" panose="02000504070300020003" pitchFamily="2" charset="0"/>
              </a:rPr>
              <a:t>ya da çıkışlara doğru koşulmamalıdır.</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Balkona </a:t>
            </a:r>
            <a:r>
              <a:rPr lang="tr-TR" sz="1200" dirty="0">
                <a:latin typeface="Nyala" panose="02000504070300020003" pitchFamily="2" charset="0"/>
              </a:rPr>
              <a:t>çıkılmamalıdır.</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Balkonlardan </a:t>
            </a:r>
            <a:r>
              <a:rPr lang="tr-TR" sz="1200" dirty="0">
                <a:latin typeface="Nyala" panose="02000504070300020003" pitchFamily="2" charset="0"/>
              </a:rPr>
              <a:t>ya da pencerelerden aşağıya atlanmamalıdır.</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Telefonlar </a:t>
            </a:r>
            <a:r>
              <a:rPr lang="tr-TR" sz="1200" dirty="0">
                <a:latin typeface="Nyala" panose="02000504070300020003" pitchFamily="2" charset="0"/>
              </a:rPr>
              <a:t>acil durum ve yangınları bildirmek dışında kullanılmamalıdır.</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Kibrit</a:t>
            </a:r>
            <a:r>
              <a:rPr lang="tr-TR" sz="1200" dirty="0">
                <a:latin typeface="Nyala" panose="02000504070300020003" pitchFamily="2" charset="0"/>
              </a:rPr>
              <a:t>, çakmak yakılmamalı, elektrik </a:t>
            </a:r>
            <a:r>
              <a:rPr lang="tr-TR" sz="1200" dirty="0" smtClean="0">
                <a:latin typeface="Nyala" panose="02000504070300020003" pitchFamily="2" charset="0"/>
              </a:rPr>
              <a:t>anahtarlarına </a:t>
            </a:r>
            <a:r>
              <a:rPr lang="tr-TR" sz="1200" dirty="0">
                <a:latin typeface="Nyala" panose="02000504070300020003" pitchFamily="2" charset="0"/>
              </a:rPr>
              <a:t>dokunulmamalıdır.</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Mutfak</a:t>
            </a:r>
            <a:r>
              <a:rPr lang="tr-TR" sz="1200" dirty="0">
                <a:latin typeface="Nyala" panose="02000504070300020003" pitchFamily="2" charset="0"/>
              </a:rPr>
              <a:t>, imalathane, laboratuvar gibi iş aletlerinin bulunduğu yerlerde; ocak, fırın ve bu gibi cihazlar kapatılmalı, dökülebilecek malzeme ve maddelerden uzaklaşılmalıdır.</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Sarsıntı </a:t>
            </a:r>
            <a:r>
              <a:rPr lang="tr-TR" sz="1200" dirty="0">
                <a:latin typeface="Nyala" panose="02000504070300020003" pitchFamily="2" charset="0"/>
              </a:rPr>
              <a:t>geçtikten sonra elektrik, gaz ve su vanalarını kapatılmalıdır.</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Diğer </a:t>
            </a:r>
            <a:r>
              <a:rPr lang="tr-TR" sz="1200" dirty="0">
                <a:latin typeface="Nyala" panose="02000504070300020003" pitchFamily="2" charset="0"/>
              </a:rPr>
              <a:t>güvenlik önlemleri alınarak, gerekli olan eşya ve malzemeler alınarak bina daha önce tespit edilen yoldan derhal terk edilip toplanma bölgesine gidilmelidir</a:t>
            </a:r>
            <a:r>
              <a:rPr lang="tr-TR" sz="1200" dirty="0" smtClean="0">
                <a:latin typeface="Nyala" panose="02000504070300020003" pitchFamily="2" charset="0"/>
              </a:rPr>
              <a:t>.</a:t>
            </a:r>
            <a:endParaRPr lang="tr-TR" sz="1200" dirty="0">
              <a:latin typeface="Nyala" panose="02000504070300020003" pitchFamily="2" charset="0"/>
            </a:endParaRPr>
          </a:p>
        </p:txBody>
      </p:sp>
      <p:sp>
        <p:nvSpPr>
          <p:cNvPr id="5" name="Sol Ayraç 4"/>
          <p:cNvSpPr/>
          <p:nvPr/>
        </p:nvSpPr>
        <p:spPr>
          <a:xfrm rot="10800000">
            <a:off x="4897861" y="1364104"/>
            <a:ext cx="750627" cy="5018581"/>
          </a:xfrm>
          <a:prstGeom prst="leftBrace">
            <a:avLst>
              <a:gd name="adj1" fmla="val 8333"/>
              <a:gd name="adj2" fmla="val 60823"/>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pic>
        <p:nvPicPr>
          <p:cNvPr id="6" name="Resim 5"/>
          <p:cNvPicPr>
            <a:picLocks noChangeAspect="1"/>
          </p:cNvPicPr>
          <p:nvPr/>
        </p:nvPicPr>
        <p:blipFill>
          <a:blip r:embed="rId3"/>
          <a:stretch>
            <a:fillRect/>
          </a:stretch>
        </p:blipFill>
        <p:spPr>
          <a:xfrm>
            <a:off x="11211602" y="5923129"/>
            <a:ext cx="956399" cy="934872"/>
          </a:xfrm>
          <a:prstGeom prst="rect">
            <a:avLst/>
          </a:prstGeom>
        </p:spPr>
      </p:pic>
    </p:spTree>
    <p:extLst>
      <p:ext uri="{BB962C8B-B14F-4D97-AF65-F5344CB8AC3E}">
        <p14:creationId xmlns:p14="http://schemas.microsoft.com/office/powerpoint/2010/main" val="41982319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87362" y="0"/>
            <a:ext cx="10670792" cy="6210300"/>
          </a:xfrm>
          <a:prstGeom prst="rect">
            <a:avLst/>
          </a:prstGeom>
        </p:spPr>
      </p:pic>
      <p:sp>
        <p:nvSpPr>
          <p:cNvPr id="5" name="Sol Ayraç 4"/>
          <p:cNvSpPr/>
          <p:nvPr/>
        </p:nvSpPr>
        <p:spPr>
          <a:xfrm rot="10800000">
            <a:off x="4818396" y="3837482"/>
            <a:ext cx="750627" cy="1663908"/>
          </a:xfrm>
          <a:prstGeom prst="leftBrace">
            <a:avLst>
              <a:gd name="adj1" fmla="val 8333"/>
              <a:gd name="adj2" fmla="val 66796"/>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3" name="Dikdörtgen 2"/>
          <p:cNvSpPr/>
          <p:nvPr/>
        </p:nvSpPr>
        <p:spPr>
          <a:xfrm>
            <a:off x="0" y="0"/>
            <a:ext cx="5081666" cy="6186309"/>
          </a:xfrm>
          <a:prstGeom prst="rect">
            <a:avLst/>
          </a:prstGeom>
          <a:solidFill>
            <a:schemeClr val="bg1"/>
          </a:solidFill>
        </p:spPr>
        <p:txBody>
          <a:bodyPr wrap="square">
            <a:spAutoFit/>
          </a:bodyPr>
          <a:lstStyle/>
          <a:p>
            <a:endParaRPr lang="tr-TR" sz="1200" dirty="0" smtClean="0"/>
          </a:p>
          <a:p>
            <a:endParaRPr lang="tr-TR" sz="1200" dirty="0"/>
          </a:p>
          <a:p>
            <a:endParaRPr lang="tr-TR" sz="1200" dirty="0" smtClean="0"/>
          </a:p>
          <a:p>
            <a:endParaRPr lang="tr-TR" sz="1200" dirty="0"/>
          </a:p>
          <a:p>
            <a:endParaRPr lang="tr-TR" sz="1200" dirty="0" smtClean="0"/>
          </a:p>
          <a:p>
            <a:endParaRPr lang="tr-TR" sz="1200" dirty="0"/>
          </a:p>
          <a:p>
            <a:endParaRPr lang="tr-TR" sz="1200" dirty="0" smtClean="0"/>
          </a:p>
          <a:p>
            <a:endParaRPr lang="tr-TR" sz="1200" dirty="0" smtClean="0"/>
          </a:p>
          <a:p>
            <a:endParaRPr lang="tr-TR" sz="1200" dirty="0"/>
          </a:p>
          <a:p>
            <a:endParaRPr lang="tr-TR" sz="1200" dirty="0" smtClean="0"/>
          </a:p>
          <a:p>
            <a:endParaRPr lang="tr-TR" sz="1200" dirty="0"/>
          </a:p>
          <a:p>
            <a:endParaRPr lang="tr-TR" sz="1200" dirty="0" smtClean="0"/>
          </a:p>
          <a:p>
            <a:endParaRPr lang="tr-TR" sz="1200" dirty="0"/>
          </a:p>
          <a:p>
            <a:endParaRPr lang="tr-TR" sz="1200" dirty="0"/>
          </a:p>
          <a:p>
            <a:endParaRPr lang="tr-TR" sz="1200" dirty="0"/>
          </a:p>
          <a:p>
            <a:endParaRPr lang="tr-TR" sz="1200" dirty="0"/>
          </a:p>
          <a:p>
            <a:endParaRPr lang="tr-TR" sz="1200" dirty="0" smtClean="0"/>
          </a:p>
          <a:p>
            <a:endParaRPr lang="tr-TR" sz="1200" dirty="0"/>
          </a:p>
          <a:p>
            <a:endParaRPr lang="tr-TR" sz="1200" dirty="0" smtClean="0"/>
          </a:p>
          <a:p>
            <a:endParaRPr lang="tr-TR" sz="1200" dirty="0"/>
          </a:p>
          <a:p>
            <a:pPr lvl="0"/>
            <a:r>
              <a:rPr lang="tr-TR" sz="1200" b="1" dirty="0" smtClean="0">
                <a:solidFill>
                  <a:srgbClr val="FF0000"/>
                </a:solidFill>
                <a:latin typeface="Nyala" panose="02000504070300020003" pitchFamily="2" charset="0"/>
              </a:rPr>
              <a:t>TAHLİYE YÖNTEMLERİ </a:t>
            </a:r>
            <a:r>
              <a:rPr lang="tr-TR" sz="1200" b="1" dirty="0">
                <a:solidFill>
                  <a:srgbClr val="FF0000"/>
                </a:solidFill>
                <a:latin typeface="Nyala" panose="02000504070300020003" pitchFamily="2" charset="0"/>
              </a:rPr>
              <a:t>ÖRNEKLERİ</a:t>
            </a:r>
            <a:endParaRPr lang="tr-TR" sz="1200" dirty="0">
              <a:solidFill>
                <a:prstClr val="black"/>
              </a:solidFill>
            </a:endParaRPr>
          </a:p>
          <a:p>
            <a:endParaRPr lang="tr-TR" sz="1200" dirty="0" smtClean="0">
              <a:latin typeface="Nyala" panose="02000504070300020003" pitchFamily="2" charset="0"/>
            </a:endParaRP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Sarsıntı </a:t>
            </a:r>
            <a:r>
              <a:rPr lang="tr-TR" sz="1200" dirty="0">
                <a:latin typeface="Nyala" panose="02000504070300020003" pitchFamily="2" charset="0"/>
              </a:rPr>
              <a:t>sona erdiğinde, binanın gerekli noktalarında işaretlenmiş olan tahliye kapılarını kullanarak ve görevlilerin yönlendirmelerine uyarak bina dışında belirtilmiş tahliye alanlarına çıkın. </a:t>
            </a:r>
            <a:endParaRPr lang="tr-TR" sz="1200" dirty="0" smtClean="0">
              <a:latin typeface="Nyala" panose="02000504070300020003" pitchFamily="2" charset="0"/>
            </a:endParaRP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Çıkanların </a:t>
            </a:r>
            <a:r>
              <a:rPr lang="tr-TR" sz="1200" dirty="0">
                <a:latin typeface="Nyala" panose="02000504070300020003" pitchFamily="2" charset="0"/>
              </a:rPr>
              <a:t>önünü kapatmamak için tahliye kapılarının önünde durmayın. </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Deprem </a:t>
            </a:r>
            <a:r>
              <a:rPr lang="tr-TR" sz="1200" dirty="0">
                <a:latin typeface="Nyala" panose="02000504070300020003" pitchFamily="2" charset="0"/>
              </a:rPr>
              <a:t>sonrasında dışarı çıktıktan sonra binanızın önünde beklemeyin. </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Gaz</a:t>
            </a:r>
            <a:r>
              <a:rPr lang="tr-TR" sz="1200" dirty="0">
                <a:latin typeface="Nyala" panose="02000504070300020003" pitchFamily="2" charset="0"/>
              </a:rPr>
              <a:t>, su, elektrik tesisatlarını hızlı bir şekilde kontrol edin, hasar varsa kapatın. </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Etrafınızdakilerin </a:t>
            </a:r>
            <a:r>
              <a:rPr lang="tr-TR" sz="1200" dirty="0">
                <a:latin typeface="Nyala" panose="02000504070300020003" pitchFamily="2" charset="0"/>
              </a:rPr>
              <a:t>güvende olup olmadığını kontrol edin.</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Hasarlı </a:t>
            </a:r>
            <a:r>
              <a:rPr lang="tr-TR" sz="1200" dirty="0">
                <a:latin typeface="Nyala" panose="02000504070300020003" pitchFamily="2" charset="0"/>
              </a:rPr>
              <a:t>binalardan uzak durun. </a:t>
            </a:r>
            <a:endParaRPr lang="tr-TR" sz="1200" dirty="0" smtClean="0">
              <a:latin typeface="Nyala" panose="02000504070300020003" pitchFamily="2" charset="0"/>
            </a:endParaRPr>
          </a:p>
          <a:p>
            <a:endParaRPr lang="tr-TR" sz="1200" dirty="0" smtClean="0"/>
          </a:p>
          <a:p>
            <a:endParaRPr lang="tr-TR" sz="1200" dirty="0"/>
          </a:p>
          <a:p>
            <a:endParaRPr lang="tr-TR" sz="1200" dirty="0"/>
          </a:p>
        </p:txBody>
      </p:sp>
      <p:pic>
        <p:nvPicPr>
          <p:cNvPr id="6" name="Resim 5"/>
          <p:cNvPicPr>
            <a:picLocks noChangeAspect="1"/>
          </p:cNvPicPr>
          <p:nvPr/>
        </p:nvPicPr>
        <p:blipFill>
          <a:blip r:embed="rId3"/>
          <a:stretch>
            <a:fillRect/>
          </a:stretch>
        </p:blipFill>
        <p:spPr>
          <a:xfrm>
            <a:off x="11211602" y="5923129"/>
            <a:ext cx="956399" cy="934872"/>
          </a:xfrm>
          <a:prstGeom prst="rect">
            <a:avLst/>
          </a:prstGeom>
        </p:spPr>
      </p:pic>
    </p:spTree>
    <p:extLst>
      <p:ext uri="{BB962C8B-B14F-4D97-AF65-F5344CB8AC3E}">
        <p14:creationId xmlns:p14="http://schemas.microsoft.com/office/powerpoint/2010/main" val="30420711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87362" y="0"/>
            <a:ext cx="10670792" cy="6210300"/>
          </a:xfrm>
          <a:prstGeom prst="rect">
            <a:avLst/>
          </a:prstGeom>
        </p:spPr>
      </p:pic>
      <p:sp>
        <p:nvSpPr>
          <p:cNvPr id="3" name="Dikdörtgen 2"/>
          <p:cNvSpPr/>
          <p:nvPr/>
        </p:nvSpPr>
        <p:spPr>
          <a:xfrm>
            <a:off x="0" y="0"/>
            <a:ext cx="5081666" cy="6740307"/>
          </a:xfrm>
          <a:prstGeom prst="rect">
            <a:avLst/>
          </a:prstGeom>
          <a:solidFill>
            <a:schemeClr val="bg1"/>
          </a:solidFill>
        </p:spPr>
        <p:txBody>
          <a:bodyPr wrap="square">
            <a:spAutoFit/>
          </a:bodyPr>
          <a:lstStyle/>
          <a:p>
            <a:endParaRPr lang="tr-TR" sz="1200" dirty="0"/>
          </a:p>
          <a:p>
            <a:endParaRPr lang="tr-TR" sz="1200" dirty="0" smtClean="0"/>
          </a:p>
          <a:p>
            <a:endParaRPr lang="tr-TR" sz="1200" dirty="0"/>
          </a:p>
          <a:p>
            <a:endParaRPr lang="tr-TR" sz="1200" dirty="0" smtClean="0"/>
          </a:p>
          <a:p>
            <a:endParaRPr lang="tr-TR" sz="1200" dirty="0"/>
          </a:p>
          <a:p>
            <a:endParaRPr lang="tr-TR" sz="1200" dirty="0" smtClean="0"/>
          </a:p>
          <a:p>
            <a:endParaRPr lang="tr-TR" sz="1200" dirty="0"/>
          </a:p>
          <a:p>
            <a:endParaRPr lang="tr-TR" sz="1200" dirty="0" smtClean="0"/>
          </a:p>
          <a:p>
            <a:endParaRPr lang="tr-TR" sz="1200" dirty="0"/>
          </a:p>
          <a:p>
            <a:endParaRPr lang="tr-TR" sz="1200" dirty="0" smtClean="0"/>
          </a:p>
          <a:p>
            <a:endParaRPr lang="tr-TR" sz="1200" dirty="0"/>
          </a:p>
          <a:p>
            <a:endParaRPr lang="tr-TR" sz="1200" dirty="0" smtClean="0"/>
          </a:p>
          <a:p>
            <a:endParaRPr lang="tr-TR" sz="1200" dirty="0"/>
          </a:p>
          <a:p>
            <a:endParaRPr lang="tr-TR" sz="1200" dirty="0" smtClean="0"/>
          </a:p>
          <a:p>
            <a:endParaRPr lang="tr-TR" sz="1200" dirty="0"/>
          </a:p>
          <a:p>
            <a:endParaRPr lang="tr-TR" sz="1200" dirty="0" smtClean="0"/>
          </a:p>
          <a:p>
            <a:endParaRPr lang="tr-TR" sz="1200" dirty="0"/>
          </a:p>
          <a:p>
            <a:endParaRPr lang="tr-TR" sz="1200" dirty="0" smtClean="0"/>
          </a:p>
          <a:p>
            <a:endParaRPr lang="tr-TR" sz="1200" dirty="0"/>
          </a:p>
          <a:p>
            <a:endParaRPr lang="tr-TR" sz="1200" dirty="0" smtClean="0"/>
          </a:p>
          <a:p>
            <a:endParaRPr lang="tr-TR" sz="1200" dirty="0"/>
          </a:p>
          <a:p>
            <a:endParaRPr lang="tr-TR" sz="1200" dirty="0" smtClean="0"/>
          </a:p>
          <a:p>
            <a:endParaRPr lang="tr-TR" sz="1200" dirty="0"/>
          </a:p>
          <a:p>
            <a:endParaRPr lang="tr-TR" sz="1200" dirty="0" smtClean="0"/>
          </a:p>
          <a:p>
            <a:endParaRPr lang="tr-TR" sz="1200" dirty="0"/>
          </a:p>
          <a:p>
            <a:endParaRPr lang="tr-TR" sz="1200" dirty="0" smtClean="0"/>
          </a:p>
          <a:p>
            <a:endParaRPr lang="tr-TR" sz="1200" dirty="0"/>
          </a:p>
          <a:p>
            <a:endParaRPr lang="tr-TR" sz="1200" dirty="0" smtClean="0"/>
          </a:p>
          <a:p>
            <a:endParaRPr lang="tr-TR" sz="1200" dirty="0"/>
          </a:p>
          <a:p>
            <a:endParaRPr lang="tr-TR" sz="1200" dirty="0" smtClean="0"/>
          </a:p>
          <a:p>
            <a:endParaRPr lang="tr-TR" sz="1200" dirty="0"/>
          </a:p>
          <a:p>
            <a:endParaRPr lang="tr-TR" sz="1200" dirty="0" smtClean="0"/>
          </a:p>
          <a:p>
            <a:endParaRPr lang="tr-TR" sz="1200" dirty="0"/>
          </a:p>
          <a:p>
            <a:endParaRPr lang="tr-TR" sz="1200" dirty="0" smtClean="0"/>
          </a:p>
          <a:p>
            <a:endParaRPr lang="tr-TR" sz="1200" dirty="0"/>
          </a:p>
          <a:p>
            <a:endParaRPr lang="tr-TR" sz="1200" dirty="0"/>
          </a:p>
        </p:txBody>
      </p:sp>
      <p:sp>
        <p:nvSpPr>
          <p:cNvPr id="2" name="Metin kutusu 1"/>
          <p:cNvSpPr txBox="1"/>
          <p:nvPr/>
        </p:nvSpPr>
        <p:spPr>
          <a:xfrm>
            <a:off x="7615003" y="4766872"/>
            <a:ext cx="2818151" cy="338554"/>
          </a:xfrm>
          <a:prstGeom prst="rect">
            <a:avLst/>
          </a:prstGeom>
          <a:noFill/>
        </p:spPr>
        <p:txBody>
          <a:bodyPr wrap="square" rtlCol="0">
            <a:spAutoFit/>
          </a:bodyPr>
          <a:lstStyle/>
          <a:p>
            <a:r>
              <a:rPr lang="tr-TR" sz="1600" dirty="0" smtClean="0"/>
              <a:t>Basket Sahası Önü</a:t>
            </a:r>
            <a:endParaRPr lang="tr-TR" sz="1600" dirty="0"/>
          </a:p>
        </p:txBody>
      </p:sp>
      <p:sp>
        <p:nvSpPr>
          <p:cNvPr id="6" name="Metin kutusu 5"/>
          <p:cNvSpPr txBox="1"/>
          <p:nvPr/>
        </p:nvSpPr>
        <p:spPr>
          <a:xfrm>
            <a:off x="1404326" y="5343195"/>
            <a:ext cx="4007123" cy="400110"/>
          </a:xfrm>
          <a:prstGeom prst="rect">
            <a:avLst/>
          </a:prstGeom>
          <a:noFill/>
        </p:spPr>
        <p:txBody>
          <a:bodyPr wrap="none" rtlCol="0">
            <a:spAutoFit/>
          </a:bodyPr>
          <a:lstStyle/>
          <a:p>
            <a:r>
              <a:rPr lang="tr-TR" sz="2000" b="1" u="sng" dirty="0" smtClean="0">
                <a:solidFill>
                  <a:srgbClr val="FF0000"/>
                </a:solidFill>
                <a:effectLst>
                  <a:outerShdw blurRad="38100" dist="38100" dir="2700000" algn="tl">
                    <a:srgbClr val="000000">
                      <a:alpha val="43137"/>
                    </a:srgbClr>
                  </a:outerShdw>
                </a:effectLst>
                <a:latin typeface="Candara" panose="020E0502030303020204" pitchFamily="34" charset="0"/>
              </a:rPr>
              <a:t>En az bir tatbikat tarihi girilmelidir.</a:t>
            </a:r>
            <a:endParaRPr lang="tr-TR" sz="2000" b="1" u="sng" dirty="0">
              <a:solidFill>
                <a:srgbClr val="FF0000"/>
              </a:solidFill>
              <a:effectLst>
                <a:outerShdw blurRad="38100" dist="38100" dir="2700000" algn="tl">
                  <a:srgbClr val="000000">
                    <a:alpha val="43137"/>
                  </a:srgbClr>
                </a:outerShdw>
              </a:effectLst>
              <a:latin typeface="Candara" panose="020E0502030303020204" pitchFamily="34" charset="0"/>
            </a:endParaRPr>
          </a:p>
        </p:txBody>
      </p:sp>
      <p:sp>
        <p:nvSpPr>
          <p:cNvPr id="7" name="Dikdörtgen 6"/>
          <p:cNvSpPr/>
          <p:nvPr/>
        </p:nvSpPr>
        <p:spPr>
          <a:xfrm>
            <a:off x="5411449" y="5105426"/>
            <a:ext cx="5591331" cy="8756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3"/>
          <a:stretch>
            <a:fillRect/>
          </a:stretch>
        </p:blipFill>
        <p:spPr>
          <a:xfrm>
            <a:off x="11218183" y="5911404"/>
            <a:ext cx="956399" cy="934872"/>
          </a:xfrm>
          <a:prstGeom prst="rect">
            <a:avLst/>
          </a:prstGeom>
        </p:spPr>
      </p:pic>
    </p:spTree>
    <p:extLst>
      <p:ext uri="{BB962C8B-B14F-4D97-AF65-F5344CB8AC3E}">
        <p14:creationId xmlns:p14="http://schemas.microsoft.com/office/powerpoint/2010/main" val="26535824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87362" y="0"/>
            <a:ext cx="10670792" cy="6210300"/>
          </a:xfrm>
          <a:prstGeom prst="rect">
            <a:avLst/>
          </a:prstGeom>
        </p:spPr>
      </p:pic>
      <p:sp>
        <p:nvSpPr>
          <p:cNvPr id="5" name="Sol Ayraç 4"/>
          <p:cNvSpPr/>
          <p:nvPr/>
        </p:nvSpPr>
        <p:spPr>
          <a:xfrm rot="10800000">
            <a:off x="4818401" y="1749374"/>
            <a:ext cx="750627" cy="1663908"/>
          </a:xfrm>
          <a:prstGeom prst="leftBrace">
            <a:avLst>
              <a:gd name="adj1" fmla="val 8333"/>
              <a:gd name="adj2" fmla="val 70077"/>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3" name="Dikdörtgen 2"/>
          <p:cNvSpPr/>
          <p:nvPr/>
        </p:nvSpPr>
        <p:spPr>
          <a:xfrm>
            <a:off x="433914" y="1749374"/>
            <a:ext cx="4406537" cy="2862322"/>
          </a:xfrm>
          <a:prstGeom prst="rect">
            <a:avLst/>
          </a:prstGeom>
          <a:solidFill>
            <a:schemeClr val="bg1"/>
          </a:solidFill>
        </p:spPr>
        <p:txBody>
          <a:bodyPr wrap="square">
            <a:spAutoFit/>
          </a:bodyPr>
          <a:lstStyle/>
          <a:p>
            <a:endParaRPr lang="tr-TR" sz="1200" dirty="0" smtClean="0"/>
          </a:p>
          <a:p>
            <a:pPr lvl="0"/>
            <a:r>
              <a:rPr lang="tr-TR" sz="1200" b="1" dirty="0" smtClean="0">
                <a:solidFill>
                  <a:srgbClr val="FF0000"/>
                </a:solidFill>
                <a:latin typeface="Nyala" panose="02000504070300020003" pitchFamily="2" charset="0"/>
              </a:rPr>
              <a:t>ÖNLEYİCİ ve SINIRLANDIRICI TEDBİR ÖRNEKLERİ</a:t>
            </a:r>
            <a:endParaRPr lang="tr-TR" sz="1200" dirty="0" smtClean="0">
              <a:solidFill>
                <a:prstClr val="black"/>
              </a:solidFill>
            </a:endParaRPr>
          </a:p>
          <a:p>
            <a:endParaRPr lang="tr-TR" sz="1200" dirty="0" smtClean="0"/>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Uyarı ve ikaz levhaları asılacaktır. İSG panosu hazırlanacaktır.</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İşyerinde düşmeye, kaymaya karşı gerekli güvenlik önlemleri alınacaktır.</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Çalışanların iş ve güvenlik talimatlarına uymaları sağlanacaktır.</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Çalışanlara İSG eğitimleri verilecektir.</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Çalışanların </a:t>
            </a:r>
            <a:r>
              <a:rPr lang="tr-TR" sz="1200" dirty="0">
                <a:solidFill>
                  <a:prstClr val="black"/>
                </a:solidFill>
                <a:latin typeface="Nyala" panose="02000504070300020003" pitchFamily="2" charset="0"/>
              </a:rPr>
              <a:t>iş bölümüne </a:t>
            </a:r>
            <a:r>
              <a:rPr lang="tr-TR" sz="1200" dirty="0" smtClean="0">
                <a:latin typeface="Nyala" panose="02000504070300020003" pitchFamily="2" charset="0"/>
              </a:rPr>
              <a:t>uymaları sağlanacaktır.</a:t>
            </a:r>
          </a:p>
          <a:p>
            <a:r>
              <a:rPr lang="tr-TR" sz="900" dirty="0">
                <a:solidFill>
                  <a:prstClr val="black"/>
                </a:solidFill>
                <a:latin typeface="Cambria" panose="02040503050406030204" pitchFamily="18" charset="0"/>
              </a:rPr>
              <a:t>⦿ </a:t>
            </a:r>
            <a:r>
              <a:rPr lang="tr-TR" sz="1200" dirty="0">
                <a:latin typeface="Nyala" panose="02000504070300020003" pitchFamily="2" charset="0"/>
              </a:rPr>
              <a:t>İ</a:t>
            </a:r>
            <a:r>
              <a:rPr lang="tr-TR" sz="1200" dirty="0" smtClean="0">
                <a:latin typeface="Nyala" panose="02000504070300020003" pitchFamily="2" charset="0"/>
              </a:rPr>
              <a:t>ş kazası önleme ön tedbirlerinin alınması sağlanacaktır.</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Risk değerlendirmesi sürekli revize edilecektir.</a:t>
            </a:r>
          </a:p>
          <a:p>
            <a:pPr lvl="0"/>
            <a:r>
              <a:rPr lang="tr-TR" sz="900" dirty="0">
                <a:solidFill>
                  <a:prstClr val="black"/>
                </a:solidFill>
                <a:latin typeface="Cambria" panose="02040503050406030204" pitchFamily="18" charset="0"/>
              </a:rPr>
              <a:t>⦿ </a:t>
            </a:r>
            <a:r>
              <a:rPr lang="tr-TR" sz="1200" dirty="0" smtClean="0">
                <a:solidFill>
                  <a:prstClr val="black"/>
                </a:solidFill>
                <a:latin typeface="Nyala" panose="02000504070300020003" pitchFamily="2" charset="0"/>
              </a:rPr>
              <a:t>Parlama </a:t>
            </a:r>
            <a:r>
              <a:rPr lang="tr-TR" sz="1200" dirty="0">
                <a:solidFill>
                  <a:prstClr val="black"/>
                </a:solidFill>
                <a:latin typeface="Nyala" panose="02000504070300020003" pitchFamily="2" charset="0"/>
              </a:rPr>
              <a:t>ve patlamaya karşı gerekli güvenlik önlemleri alınacaktır.</a:t>
            </a:r>
          </a:p>
          <a:p>
            <a:pPr lvl="0"/>
            <a:r>
              <a:rPr lang="tr-TR" sz="900" dirty="0" smtClean="0">
                <a:solidFill>
                  <a:prstClr val="black"/>
                </a:solidFill>
                <a:latin typeface="Cambria" panose="02040503050406030204" pitchFamily="18" charset="0"/>
              </a:rPr>
              <a:t>B</a:t>
            </a:r>
            <a:r>
              <a:rPr lang="tr-TR" sz="1200" dirty="0" smtClean="0">
                <a:solidFill>
                  <a:prstClr val="black"/>
                </a:solidFill>
                <a:latin typeface="Nyala" panose="02000504070300020003" pitchFamily="2" charset="0"/>
              </a:rPr>
              <a:t>u </a:t>
            </a:r>
            <a:r>
              <a:rPr lang="tr-TR" sz="1200" dirty="0">
                <a:solidFill>
                  <a:prstClr val="black"/>
                </a:solidFill>
                <a:latin typeface="Nyala" panose="02000504070300020003" pitchFamily="2" charset="0"/>
              </a:rPr>
              <a:t>tür maddeler ezilmeyen ve hasara uğramayan korunaklarda korunacaktır.</a:t>
            </a:r>
          </a:p>
          <a:p>
            <a:pPr lvl="0"/>
            <a:r>
              <a:rPr lang="tr-TR" sz="900" dirty="0">
                <a:solidFill>
                  <a:prstClr val="black"/>
                </a:solidFill>
                <a:latin typeface="Cambria" panose="02040503050406030204" pitchFamily="18" charset="0"/>
              </a:rPr>
              <a:t>P</a:t>
            </a:r>
            <a:r>
              <a:rPr lang="tr-TR" sz="1200" dirty="0" smtClean="0">
                <a:solidFill>
                  <a:prstClr val="black"/>
                </a:solidFill>
                <a:latin typeface="Nyala" panose="02000504070300020003" pitchFamily="2" charset="0"/>
              </a:rPr>
              <a:t>arlayıcı </a:t>
            </a:r>
            <a:r>
              <a:rPr lang="tr-TR" sz="1200" dirty="0">
                <a:solidFill>
                  <a:prstClr val="black"/>
                </a:solidFill>
                <a:latin typeface="Nyala" panose="02000504070300020003" pitchFamily="2" charset="0"/>
              </a:rPr>
              <a:t>ve patlayıcıların saklandığı yerlere giriş çıkışlar özel olarak eğitilmiş kişiler haricinde yasaklanacaktır</a:t>
            </a:r>
            <a:r>
              <a:rPr lang="tr-TR" sz="1200" dirty="0" smtClean="0">
                <a:solidFill>
                  <a:prstClr val="black"/>
                </a:solidFill>
                <a:latin typeface="Nyala" panose="02000504070300020003" pitchFamily="2" charset="0"/>
              </a:rPr>
              <a:t>.</a:t>
            </a:r>
            <a:endParaRPr lang="tr-TR" sz="1200" dirty="0">
              <a:solidFill>
                <a:prstClr val="black"/>
              </a:solidFill>
              <a:latin typeface="Nyala" panose="02000504070300020003" pitchFamily="2" charset="0"/>
            </a:endParaRPr>
          </a:p>
        </p:txBody>
      </p:sp>
      <p:pic>
        <p:nvPicPr>
          <p:cNvPr id="6" name="Resim 5"/>
          <p:cNvPicPr>
            <a:picLocks noChangeAspect="1"/>
          </p:cNvPicPr>
          <p:nvPr/>
        </p:nvPicPr>
        <p:blipFill>
          <a:blip r:embed="rId3"/>
          <a:stretch>
            <a:fillRect/>
          </a:stretch>
        </p:blipFill>
        <p:spPr>
          <a:xfrm>
            <a:off x="11220311" y="5905711"/>
            <a:ext cx="956399" cy="934872"/>
          </a:xfrm>
          <a:prstGeom prst="rect">
            <a:avLst/>
          </a:prstGeom>
        </p:spPr>
      </p:pic>
      <p:pic>
        <p:nvPicPr>
          <p:cNvPr id="2" name="Resim 1"/>
          <p:cNvPicPr>
            <a:picLocks noChangeAspect="1"/>
          </p:cNvPicPr>
          <p:nvPr/>
        </p:nvPicPr>
        <p:blipFill>
          <a:blip r:embed="rId4"/>
          <a:stretch>
            <a:fillRect/>
          </a:stretch>
        </p:blipFill>
        <p:spPr>
          <a:xfrm>
            <a:off x="7292312" y="752403"/>
            <a:ext cx="1428750" cy="276225"/>
          </a:xfrm>
          <a:prstGeom prst="rect">
            <a:avLst/>
          </a:prstGeom>
        </p:spPr>
      </p:pic>
    </p:spTree>
    <p:extLst>
      <p:ext uri="{BB962C8B-B14F-4D97-AF65-F5344CB8AC3E}">
        <p14:creationId xmlns:p14="http://schemas.microsoft.com/office/powerpoint/2010/main" val="312320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39633" y="236649"/>
            <a:ext cx="11713029" cy="6068328"/>
          </a:xfrm>
          <a:prstGeom prst="rect">
            <a:avLst/>
          </a:prstGeom>
        </p:spPr>
        <p:txBody>
          <a:bodyPr wrap="square">
            <a:spAutoFit/>
          </a:bodyPr>
          <a:lstStyle/>
          <a:p>
            <a:pPr>
              <a:lnSpc>
                <a:spcPts val="1400"/>
              </a:lnSpc>
              <a:spcBef>
                <a:spcPts val="800"/>
              </a:spcBef>
              <a:spcAft>
                <a:spcPts val="800"/>
              </a:spcAft>
            </a:pPr>
            <a:r>
              <a:rPr lang="tr-TR" b="1" dirty="0">
                <a:highlight>
                  <a:srgbClr val="FFFF00"/>
                </a:highlight>
                <a:latin typeface="Nyala" panose="02000504070300020003" pitchFamily="2" charset="0"/>
                <a:ea typeface="Calibri" panose="020F0502020204030204" pitchFamily="34" charset="0"/>
                <a:cs typeface="Times New Roman" panose="02020603050405020304" pitchFamily="18" charset="0"/>
              </a:rPr>
              <a:t>İşverenin yükümlülükleri</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1400"/>
              </a:lnSpc>
              <a:spcBef>
                <a:spcPts val="800"/>
              </a:spcBef>
              <a:spcAft>
                <a:spcPts val="800"/>
              </a:spcAft>
            </a:pPr>
            <a:r>
              <a:rPr lang="tr-TR" dirty="0">
                <a:latin typeface="Nyala" panose="02000504070300020003" pitchFamily="2" charset="0"/>
                <a:ea typeface="Calibri" panose="020F0502020204030204" pitchFamily="34" charset="0"/>
                <a:cs typeface="Times New Roman" panose="02020603050405020304" pitchFamily="18" charset="0"/>
              </a:rPr>
              <a:t>MADDE 5 – (1) İşverenin acil durumlara ilişkin yükümlülükleri aşağıda belirtilmiştir:</a:t>
            </a:r>
          </a:p>
          <a:p>
            <a:pPr>
              <a:lnSpc>
                <a:spcPts val="1800"/>
              </a:lnSpc>
              <a:spcBef>
                <a:spcPts val="800"/>
              </a:spcBef>
              <a:spcAft>
                <a:spcPts val="800"/>
              </a:spcAft>
            </a:pPr>
            <a:r>
              <a:rPr lang="tr-TR" dirty="0">
                <a:latin typeface="Nyala" panose="02000504070300020003" pitchFamily="2" charset="0"/>
                <a:ea typeface="Calibri" panose="020F0502020204030204" pitchFamily="34" charset="0"/>
                <a:cs typeface="Times New Roman" panose="02020603050405020304" pitchFamily="18" charset="0"/>
              </a:rPr>
              <a:t>a)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Çalışma ortamı, kullanılan maddeler, iş ekipmanı ile çevre şartlarını dikkate alarak meydana gelebilecek ve çalışan ile çalışma çevresini etkileyecek acil durumları önceden değerlendirerek muhtemel acil durumları belirler.</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1800"/>
              </a:lnSpc>
              <a:spcBef>
                <a:spcPts val="800"/>
              </a:spcBef>
              <a:spcAft>
                <a:spcPts val="800"/>
              </a:spcAft>
            </a:pPr>
            <a:r>
              <a:rPr lang="tr-TR" dirty="0">
                <a:latin typeface="Nyala" panose="02000504070300020003" pitchFamily="2" charset="0"/>
                <a:ea typeface="Calibri" panose="020F0502020204030204" pitchFamily="34" charset="0"/>
                <a:cs typeface="Times New Roman" panose="02020603050405020304" pitchFamily="18" charset="0"/>
              </a:rPr>
              <a:t>b)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Acil durumların olumsuz etkilerini önleyici ve sınırlandırıcı tedbirleri alır.</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1800"/>
              </a:lnSpc>
              <a:spcBef>
                <a:spcPts val="800"/>
              </a:spcBef>
              <a:spcAft>
                <a:spcPts val="800"/>
              </a:spcAft>
            </a:pPr>
            <a:r>
              <a:rPr lang="tr-TR" dirty="0">
                <a:latin typeface="Nyala" panose="02000504070300020003" pitchFamily="2" charset="0"/>
                <a:ea typeface="Calibri" panose="020F0502020204030204" pitchFamily="34" charset="0"/>
                <a:cs typeface="Times New Roman" panose="02020603050405020304" pitchFamily="18" charset="0"/>
              </a:rPr>
              <a:t>c)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Acil durumların olumsuz etkilerinden korunmak üzere gerekli ölçüm ve değerlendirmeleri yapar.</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1800"/>
              </a:lnSpc>
              <a:spcBef>
                <a:spcPts val="800"/>
              </a:spcBef>
              <a:spcAft>
                <a:spcPts val="800"/>
              </a:spcAft>
            </a:pPr>
            <a:r>
              <a:rPr lang="tr-TR" dirty="0">
                <a:latin typeface="Nyala" panose="02000504070300020003" pitchFamily="2" charset="0"/>
                <a:ea typeface="Calibri" panose="020F0502020204030204" pitchFamily="34" charset="0"/>
                <a:cs typeface="Times New Roman" panose="02020603050405020304" pitchFamily="18" charset="0"/>
              </a:rPr>
              <a:t>ç)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Acil durum planlarını hazırlar ve tatbikatların yapılmasını sağlar.</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1800"/>
              </a:lnSpc>
              <a:spcBef>
                <a:spcPts val="1200"/>
              </a:spcBef>
              <a:spcAft>
                <a:spcPts val="1200"/>
              </a:spcAft>
            </a:pPr>
            <a:r>
              <a:rPr lang="tr-TR" dirty="0">
                <a:latin typeface="Nyala" panose="02000504070300020003" pitchFamily="2" charset="0"/>
                <a:ea typeface="Calibri" panose="020F0502020204030204" pitchFamily="34" charset="0"/>
                <a:cs typeface="Times New Roman" panose="02020603050405020304" pitchFamily="18" charset="0"/>
              </a:rPr>
              <a:t>d)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Acil durumlarla mücadele için işyerinin büyüklüğü ve taşıdığı özel tehlikeler, yapılan işin niteliği, çalışan sayısı ile işyerinde bulunan diğer kişileri dikkate alarak; önleme, koruma, tahliye, yangınla mücadele, ilk yardım ve benzeri konularda uygun donanıma sahip ve bu konularda eğitimli yeterli sayıda çalışanı görevlendirir ve her zaman hazır bulunmalarını sağlar</a:t>
            </a:r>
            <a:r>
              <a:rPr lang="tr-TR" dirty="0">
                <a:latin typeface="Nyala" panose="02000504070300020003" pitchFamily="2" charset="0"/>
                <a:ea typeface="Calibri" panose="020F0502020204030204" pitchFamily="34" charset="0"/>
                <a:cs typeface="Times New Roman" panose="02020603050405020304" pitchFamily="18" charset="0"/>
              </a:rPr>
              <a:t>.</a:t>
            </a:r>
          </a:p>
          <a:p>
            <a:pPr>
              <a:lnSpc>
                <a:spcPts val="1800"/>
              </a:lnSpc>
              <a:spcBef>
                <a:spcPts val="800"/>
              </a:spcBef>
              <a:spcAft>
                <a:spcPts val="800"/>
              </a:spcAft>
            </a:pPr>
            <a:r>
              <a:rPr lang="tr-TR" dirty="0">
                <a:latin typeface="Nyala" panose="02000504070300020003" pitchFamily="2" charset="0"/>
                <a:ea typeface="Calibri" panose="020F0502020204030204" pitchFamily="34" charset="0"/>
                <a:cs typeface="Times New Roman" panose="02020603050405020304" pitchFamily="18" charset="0"/>
              </a:rPr>
              <a:t>e)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Özellikle ilk yardım, acil tıbbi müdahale, kurtarma ve yangınla mücadele konularında, işyeri dışındaki kuruluşlarla irtibatı sağlayacak gerekli düzenlemeleri yapar.</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1800"/>
              </a:lnSpc>
              <a:spcBef>
                <a:spcPts val="800"/>
              </a:spcBef>
              <a:spcAft>
                <a:spcPts val="800"/>
              </a:spcAft>
            </a:pPr>
            <a:r>
              <a:rPr lang="tr-TR" dirty="0">
                <a:latin typeface="Nyala" panose="02000504070300020003" pitchFamily="2" charset="0"/>
                <a:ea typeface="Calibri" panose="020F0502020204030204" pitchFamily="34" charset="0"/>
                <a:cs typeface="Times New Roman" panose="02020603050405020304" pitchFamily="18" charset="0"/>
              </a:rPr>
              <a:t>f)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Acil durumlarda enerji kaynaklarının ve tehlike yaratabilecek sistemlerin olumsuz durumlar yaratmayacak ve koruyucu sistemleri etkilemeyecek şekilde devre dışı bırakılması ile ilgili gerekli düzenlemeleri yapar.</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1800"/>
              </a:lnSpc>
              <a:spcBef>
                <a:spcPts val="800"/>
              </a:spcBef>
              <a:spcAft>
                <a:spcPts val="800"/>
              </a:spcAft>
            </a:pPr>
            <a:r>
              <a:rPr lang="tr-TR" dirty="0">
                <a:latin typeface="Nyala" panose="02000504070300020003" pitchFamily="2" charset="0"/>
                <a:ea typeface="Calibri" panose="020F0502020204030204" pitchFamily="34" charset="0"/>
                <a:cs typeface="Times New Roman" panose="02020603050405020304" pitchFamily="18" charset="0"/>
              </a:rPr>
              <a:t>g)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Varsa alt işveren ve geçici iş ilişkisi kurulan işverenin çalışanları ile müşteri ve ziyaretçi gibi işyerinde bulunan diğer kişileri acil durumlar konusunda bilgilendirir.</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1800"/>
              </a:lnSpc>
              <a:spcBef>
                <a:spcPts val="800"/>
              </a:spcBef>
              <a:spcAft>
                <a:spcPts val="800"/>
              </a:spcAft>
            </a:pPr>
            <a:r>
              <a:rPr lang="tr-TR" dirty="0">
                <a:latin typeface="Nyala" panose="02000504070300020003" pitchFamily="2" charset="0"/>
                <a:ea typeface="Calibri" panose="020F0502020204030204" pitchFamily="34" charset="0"/>
                <a:cs typeface="Times New Roman" panose="02020603050405020304" pitchFamily="18" charset="0"/>
              </a:rPr>
              <a:t>(2)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Acil durumlarla ilgili özel görevlendirilen çalışanların sorumlulukları işverenlerin konuya ilişkin yükümlülüğünü ortadan kaldırmaz.</a:t>
            </a:r>
            <a:endParaRPr lang="tr-TR" dirty="0">
              <a:effectLst/>
              <a:latin typeface="Nyala" panose="02000504070300020003"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0816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87362" y="0"/>
            <a:ext cx="10670792" cy="6210300"/>
          </a:xfrm>
          <a:prstGeom prst="rect">
            <a:avLst/>
          </a:prstGeom>
        </p:spPr>
      </p:pic>
      <p:sp>
        <p:nvSpPr>
          <p:cNvPr id="5" name="Sol Ayraç 4"/>
          <p:cNvSpPr/>
          <p:nvPr/>
        </p:nvSpPr>
        <p:spPr>
          <a:xfrm rot="10800000">
            <a:off x="4818399" y="2620370"/>
            <a:ext cx="750627" cy="1569493"/>
          </a:xfrm>
          <a:prstGeom prst="leftBrace">
            <a:avLst>
              <a:gd name="adj1" fmla="val 8333"/>
              <a:gd name="adj2" fmla="val 56361"/>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3" name="Dikdörtgen 2"/>
          <p:cNvSpPr/>
          <p:nvPr/>
        </p:nvSpPr>
        <p:spPr>
          <a:xfrm>
            <a:off x="69668" y="2184775"/>
            <a:ext cx="4818398" cy="4524315"/>
          </a:xfrm>
          <a:prstGeom prst="rect">
            <a:avLst/>
          </a:prstGeom>
          <a:solidFill>
            <a:schemeClr val="bg1"/>
          </a:solidFill>
        </p:spPr>
        <p:txBody>
          <a:bodyPr wrap="square">
            <a:spAutoFit/>
          </a:bodyPr>
          <a:lstStyle/>
          <a:p>
            <a:pPr lvl="0"/>
            <a:r>
              <a:rPr lang="tr-TR" sz="1200" b="1" dirty="0" smtClean="0">
                <a:solidFill>
                  <a:srgbClr val="FF0000"/>
                </a:solidFill>
                <a:latin typeface="Nyala" panose="02000504070300020003" pitchFamily="2" charset="0"/>
              </a:rPr>
              <a:t>UYGULANACAK MÜDAHALE YÖNTEMLERİ ÖRNEKLERİ</a:t>
            </a:r>
            <a:endParaRPr lang="tr-TR" sz="1200" dirty="0">
              <a:solidFill>
                <a:prstClr val="black"/>
              </a:solidFill>
            </a:endParaRPr>
          </a:p>
          <a:p>
            <a:endParaRPr lang="tr-TR" sz="1200" dirty="0" smtClean="0"/>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Durumu İş </a:t>
            </a:r>
            <a:r>
              <a:rPr lang="tr-TR" sz="1200" dirty="0">
                <a:latin typeface="Nyala" panose="02000504070300020003" pitchFamily="2" charset="0"/>
              </a:rPr>
              <a:t>güvenliği Uzmanı ve ilk amirinize </a:t>
            </a:r>
            <a:r>
              <a:rPr lang="tr-TR" sz="1200" dirty="0" smtClean="0">
                <a:latin typeface="Nyala" panose="02000504070300020003" pitchFamily="2" charset="0"/>
              </a:rPr>
              <a:t>bildiriniz.</a:t>
            </a:r>
            <a:endParaRPr lang="tr-TR" sz="1200" dirty="0">
              <a:latin typeface="Nyala" panose="02000504070300020003" pitchFamily="2" charset="0"/>
            </a:endParaRP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İş </a:t>
            </a:r>
            <a:r>
              <a:rPr lang="tr-TR" sz="1200" dirty="0">
                <a:latin typeface="Nyala" panose="02000504070300020003" pitchFamily="2" charset="0"/>
              </a:rPr>
              <a:t>kazasına uğrayan personele ilk müdahaleyi yapınız.</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Yapılan </a:t>
            </a:r>
            <a:r>
              <a:rPr lang="tr-TR" sz="1200" dirty="0">
                <a:latin typeface="Nyala" panose="02000504070300020003" pitchFamily="2" charset="0"/>
              </a:rPr>
              <a:t>ilk müdahaleden sonra sağlık kontrolü için, hastaneye veya sağlık ocağına götürülmesini sağlayınız.</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Ağır </a:t>
            </a:r>
            <a:r>
              <a:rPr lang="tr-TR" sz="1200" dirty="0">
                <a:latin typeface="Nyala" panose="02000504070300020003" pitchFamily="2" charset="0"/>
              </a:rPr>
              <a:t>yaralanmalarda, ambulans </a:t>
            </a:r>
            <a:r>
              <a:rPr lang="tr-TR" sz="1200" dirty="0" smtClean="0">
                <a:latin typeface="Nyala" panose="02000504070300020003" pitchFamily="2" charset="0"/>
              </a:rPr>
              <a:t>çağırınız </a:t>
            </a:r>
            <a:r>
              <a:rPr lang="tr-TR" sz="1200" dirty="0">
                <a:latin typeface="Nyala" panose="02000504070300020003" pitchFamily="2" charset="0"/>
              </a:rPr>
              <a:t>ve yaralıyı en kısa zamanda hastaneye </a:t>
            </a:r>
            <a:r>
              <a:rPr lang="tr-TR" sz="1200" dirty="0" smtClean="0">
                <a:latin typeface="Nyala" panose="02000504070300020003" pitchFamily="2" charset="0"/>
              </a:rPr>
              <a:t>ulaştırınız.</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Telaşlanmayınız</a:t>
            </a:r>
            <a:r>
              <a:rPr lang="tr-TR" sz="1200" dirty="0">
                <a:latin typeface="Nyala" panose="02000504070300020003" pitchFamily="2" charset="0"/>
              </a:rPr>
              <a:t>, parlama ve patlama esnasında çevrenize ve sorumlu kişilere duyurunuz.</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Parlama </a:t>
            </a:r>
            <a:r>
              <a:rPr lang="tr-TR" sz="1200" dirty="0">
                <a:latin typeface="Nyala" panose="02000504070300020003" pitchFamily="2" charset="0"/>
              </a:rPr>
              <a:t>ve patlama tehlikesinde koşuşturmayı ve paniği engelleyiniz. Tüm personeli toplanma bölgesinde toplayınız.</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Doğalgaz </a:t>
            </a:r>
            <a:r>
              <a:rPr lang="tr-TR" sz="1200" dirty="0">
                <a:latin typeface="Nyala" panose="02000504070300020003" pitchFamily="2" charset="0"/>
              </a:rPr>
              <a:t>vanalarını, elektrik şalterlerini, kapı ve pencereleri kapatınız.</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Yanıcı </a:t>
            </a:r>
            <a:r>
              <a:rPr lang="tr-TR" sz="1200" dirty="0">
                <a:latin typeface="Nyala" panose="02000504070300020003" pitchFamily="2" charset="0"/>
              </a:rPr>
              <a:t>ve patlayıcı maddeleri uzaklaştırınız. Bunları yaparken kendinizi ve başkalarını tehlikeye atmayınız.</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İtfaiye </a:t>
            </a:r>
            <a:r>
              <a:rPr lang="tr-TR" sz="1200" dirty="0">
                <a:latin typeface="Nyala" panose="02000504070300020003" pitchFamily="2" charset="0"/>
              </a:rPr>
              <a:t>gelinceye kadar Acil Durum Ekipmanlarını kullanma talimatına uygun olarak yangını söndürmeye çalışınız. İtfaiye geldikten sonra İtfaiye ekibinin emrine giriniz.</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Önce </a:t>
            </a:r>
            <a:r>
              <a:rPr lang="tr-TR" sz="1200" dirty="0">
                <a:latin typeface="Nyala" panose="02000504070300020003" pitchFamily="2" charset="0"/>
              </a:rPr>
              <a:t>canlıları ve daha sonra kıymetli eşya ve dokümanları kurtarınız.</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Görevlilerden </a:t>
            </a:r>
            <a:r>
              <a:rPr lang="tr-TR" sz="1200" dirty="0">
                <a:latin typeface="Nyala" panose="02000504070300020003" pitchFamily="2" charset="0"/>
              </a:rPr>
              <a:t>başka kişilerin yangın sahasına girmesine engel olunuz.</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Yaralılara </a:t>
            </a:r>
            <a:r>
              <a:rPr lang="tr-TR" sz="1200" dirty="0">
                <a:latin typeface="Nyala" panose="02000504070300020003" pitchFamily="2" charset="0"/>
              </a:rPr>
              <a:t>ilkyardım müdahalesini yapınız.</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Olayın </a:t>
            </a:r>
            <a:r>
              <a:rPr lang="tr-TR" sz="1200" dirty="0">
                <a:latin typeface="Nyala" panose="02000504070300020003" pitchFamily="2" charset="0"/>
              </a:rPr>
              <a:t>olduğu bölgeye koruma bandı çekerek personelin girişini engelleyin.</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Patlama </a:t>
            </a:r>
            <a:r>
              <a:rPr lang="tr-TR" sz="1200" dirty="0">
                <a:latin typeface="Nyala" panose="02000504070300020003" pitchFamily="2" charset="0"/>
              </a:rPr>
              <a:t>sonrası yangın çıkmamış ise, Acil Durum Ekibinin talimatına göre hareket et</a:t>
            </a:r>
            <a:r>
              <a:rPr lang="tr-TR" sz="1200" dirty="0" smtClean="0">
                <a:latin typeface="Nyala" panose="02000504070300020003" pitchFamily="2" charset="0"/>
              </a:rPr>
              <a:t>.</a:t>
            </a:r>
            <a:endParaRPr lang="tr-TR" sz="1200" dirty="0">
              <a:latin typeface="Nyala" panose="02000504070300020003" pitchFamily="2" charset="0"/>
            </a:endParaRPr>
          </a:p>
        </p:txBody>
      </p:sp>
      <p:pic>
        <p:nvPicPr>
          <p:cNvPr id="6" name="Resim 5"/>
          <p:cNvPicPr>
            <a:picLocks noChangeAspect="1"/>
          </p:cNvPicPr>
          <p:nvPr/>
        </p:nvPicPr>
        <p:blipFill>
          <a:blip r:embed="rId3"/>
          <a:stretch>
            <a:fillRect/>
          </a:stretch>
        </p:blipFill>
        <p:spPr>
          <a:xfrm>
            <a:off x="11211602" y="5923129"/>
            <a:ext cx="956399" cy="934872"/>
          </a:xfrm>
          <a:prstGeom prst="rect">
            <a:avLst/>
          </a:prstGeom>
        </p:spPr>
      </p:pic>
      <p:pic>
        <p:nvPicPr>
          <p:cNvPr id="2" name="Resim 1"/>
          <p:cNvPicPr>
            <a:picLocks noChangeAspect="1"/>
          </p:cNvPicPr>
          <p:nvPr/>
        </p:nvPicPr>
        <p:blipFill>
          <a:blip r:embed="rId4"/>
          <a:stretch>
            <a:fillRect/>
          </a:stretch>
        </p:blipFill>
        <p:spPr>
          <a:xfrm>
            <a:off x="7278664" y="752403"/>
            <a:ext cx="1428750" cy="276225"/>
          </a:xfrm>
          <a:prstGeom prst="rect">
            <a:avLst/>
          </a:prstGeom>
        </p:spPr>
      </p:pic>
    </p:spTree>
    <p:extLst>
      <p:ext uri="{BB962C8B-B14F-4D97-AF65-F5344CB8AC3E}">
        <p14:creationId xmlns:p14="http://schemas.microsoft.com/office/powerpoint/2010/main" val="35421464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87362" y="0"/>
            <a:ext cx="10670792" cy="6210300"/>
          </a:xfrm>
          <a:prstGeom prst="rect">
            <a:avLst/>
          </a:prstGeom>
        </p:spPr>
      </p:pic>
      <p:sp>
        <p:nvSpPr>
          <p:cNvPr id="5" name="Sol Ayraç 4"/>
          <p:cNvSpPr/>
          <p:nvPr/>
        </p:nvSpPr>
        <p:spPr>
          <a:xfrm rot="10800000">
            <a:off x="4818395" y="3837482"/>
            <a:ext cx="750627" cy="1239485"/>
          </a:xfrm>
          <a:prstGeom prst="leftBrace">
            <a:avLst>
              <a:gd name="adj1" fmla="val 8333"/>
              <a:gd name="adj2" fmla="val 56886"/>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3" name="Dikdörtgen 2"/>
          <p:cNvSpPr/>
          <p:nvPr/>
        </p:nvSpPr>
        <p:spPr>
          <a:xfrm>
            <a:off x="0" y="2874046"/>
            <a:ext cx="4841823" cy="3046988"/>
          </a:xfrm>
          <a:prstGeom prst="rect">
            <a:avLst/>
          </a:prstGeom>
          <a:solidFill>
            <a:schemeClr val="bg1"/>
          </a:solidFill>
        </p:spPr>
        <p:txBody>
          <a:bodyPr wrap="square">
            <a:spAutoFit/>
          </a:bodyPr>
          <a:lstStyle/>
          <a:p>
            <a:endParaRPr lang="tr-TR" sz="1200" dirty="0" smtClean="0"/>
          </a:p>
          <a:p>
            <a:pPr lvl="0"/>
            <a:r>
              <a:rPr lang="tr-TR" sz="1200" b="1" dirty="0" smtClean="0">
                <a:solidFill>
                  <a:srgbClr val="FF0000"/>
                </a:solidFill>
                <a:latin typeface="Nyala" panose="02000504070300020003" pitchFamily="2" charset="0"/>
              </a:rPr>
              <a:t>UYGULANACAK TAHLİYE </a:t>
            </a:r>
            <a:r>
              <a:rPr lang="tr-TR" sz="1200" b="1" dirty="0">
                <a:solidFill>
                  <a:srgbClr val="FF0000"/>
                </a:solidFill>
                <a:latin typeface="Nyala" panose="02000504070300020003" pitchFamily="2" charset="0"/>
              </a:rPr>
              <a:t>YÖNTEMLERİ ÖRNEKLERİ</a:t>
            </a:r>
            <a:endParaRPr lang="tr-TR" sz="1200" dirty="0">
              <a:solidFill>
                <a:prstClr val="black"/>
              </a:solidFill>
            </a:endParaRPr>
          </a:p>
          <a:p>
            <a:r>
              <a:rPr lang="tr-TR" sz="900" dirty="0" smtClean="0">
                <a:solidFill>
                  <a:prstClr val="black"/>
                </a:solidFill>
                <a:latin typeface="Cambria" panose="02040503050406030204" pitchFamily="18" charset="0"/>
              </a:rPr>
              <a:t>⦿ </a:t>
            </a:r>
            <a:r>
              <a:rPr lang="tr-TR" sz="1200" dirty="0" smtClean="0">
                <a:latin typeface="Nyala" panose="02000504070300020003" pitchFamily="2" charset="0"/>
              </a:rPr>
              <a:t>Binada </a:t>
            </a:r>
            <a:r>
              <a:rPr lang="tr-TR" sz="1200" dirty="0">
                <a:latin typeface="Nyala" panose="02000504070300020003" pitchFamily="2" charset="0"/>
              </a:rPr>
              <a:t>bir parlama ve patlama meydana gelmişse, binayı en kısa sürede ve sakin şekilde terk ediniz.</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Dolaplardan </a:t>
            </a:r>
            <a:r>
              <a:rPr lang="tr-TR" sz="1200" dirty="0">
                <a:latin typeface="Nyala" panose="02000504070300020003" pitchFamily="2" charset="0"/>
              </a:rPr>
              <a:t>ya da tavandan bir şeyler düşüyorsa, sağlam bir masanın yanında cenin pozisyonu alınız.</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Eğer </a:t>
            </a:r>
            <a:r>
              <a:rPr lang="tr-TR" sz="1200" dirty="0">
                <a:latin typeface="Nyala" panose="02000504070300020003" pitchFamily="2" charset="0"/>
              </a:rPr>
              <a:t>yangın çıkmışsa; yere yakın durunuz ve binayı en hızlı şekilde terk ediniz. Islak bir bezle ağzınızı burnunuzu kapayınız. </a:t>
            </a:r>
            <a:endParaRPr lang="tr-TR" sz="1200" dirty="0" smtClean="0">
              <a:latin typeface="Nyala" panose="02000504070300020003" pitchFamily="2" charset="0"/>
            </a:endParaRPr>
          </a:p>
          <a:p>
            <a:r>
              <a:rPr lang="tr-TR" sz="1200" dirty="0" smtClean="0">
                <a:latin typeface="Nyala" panose="02000504070300020003" pitchFamily="2" charset="0"/>
              </a:rPr>
              <a:t>Kapalı </a:t>
            </a:r>
            <a:r>
              <a:rPr lang="tr-TR" sz="1200" dirty="0">
                <a:latin typeface="Nyala" panose="02000504070300020003" pitchFamily="2" charset="0"/>
              </a:rPr>
              <a:t>bir kapıya yaklaşırken, elinizin tersini kapıyı kontrol etmek için kullanınız. </a:t>
            </a:r>
            <a:endParaRPr lang="tr-TR" sz="1200" dirty="0" smtClean="0">
              <a:latin typeface="Nyala" panose="02000504070300020003" pitchFamily="2" charset="0"/>
            </a:endParaRPr>
          </a:p>
          <a:p>
            <a:r>
              <a:rPr lang="tr-TR" sz="1200" dirty="0" smtClean="0">
                <a:latin typeface="Nyala" panose="02000504070300020003" pitchFamily="2" charset="0"/>
              </a:rPr>
              <a:t>Eğer </a:t>
            </a:r>
            <a:r>
              <a:rPr lang="tr-TR" sz="1200" dirty="0">
                <a:latin typeface="Nyala" panose="02000504070300020003" pitchFamily="2" charset="0"/>
              </a:rPr>
              <a:t>kapı sıcak değilse vücudunuzla destekleyerek kapıyı yavaşça açınız. </a:t>
            </a:r>
            <a:endParaRPr lang="tr-TR" sz="1200" dirty="0" smtClean="0">
              <a:latin typeface="Nyala" panose="02000504070300020003" pitchFamily="2" charset="0"/>
            </a:endParaRPr>
          </a:p>
          <a:p>
            <a:r>
              <a:rPr lang="tr-TR" sz="1200" dirty="0" smtClean="0">
                <a:latin typeface="Nyala" panose="02000504070300020003" pitchFamily="2" charset="0"/>
              </a:rPr>
              <a:t>Eğer </a:t>
            </a:r>
            <a:r>
              <a:rPr lang="tr-TR" sz="1200" dirty="0">
                <a:latin typeface="Nyala" panose="02000504070300020003" pitchFamily="2" charset="0"/>
              </a:rPr>
              <a:t>kapı dokunulmayacak kadar sıcaksa, acil çıkış kapılarını kullanınız.</a:t>
            </a:r>
          </a:p>
          <a:p>
            <a:r>
              <a:rPr lang="tr-TR" sz="900" dirty="0">
                <a:solidFill>
                  <a:prstClr val="black"/>
                </a:solidFill>
                <a:latin typeface="Cambria" panose="02040503050406030204" pitchFamily="18" charset="0"/>
              </a:rPr>
              <a:t>⦿ </a:t>
            </a:r>
            <a:r>
              <a:rPr lang="tr-TR" sz="1200" dirty="0" smtClean="0">
                <a:latin typeface="Nyala" panose="02000504070300020003" pitchFamily="2" charset="0"/>
              </a:rPr>
              <a:t>Yaralılara </a:t>
            </a:r>
            <a:r>
              <a:rPr lang="tr-TR" sz="1200" dirty="0">
                <a:latin typeface="Nyala" panose="02000504070300020003" pitchFamily="2" charset="0"/>
              </a:rPr>
              <a:t>ilkyardım müdahalesini yapınız</a:t>
            </a:r>
            <a:r>
              <a:rPr lang="tr-TR" sz="1200" dirty="0" smtClean="0">
                <a:latin typeface="Nyala" panose="02000504070300020003" pitchFamily="2" charset="0"/>
              </a:rPr>
              <a:t>.</a:t>
            </a:r>
          </a:p>
          <a:p>
            <a:pPr lvl="0"/>
            <a:r>
              <a:rPr lang="tr-TR" sz="900" dirty="0" smtClean="0">
                <a:solidFill>
                  <a:prstClr val="black"/>
                </a:solidFill>
                <a:latin typeface="Cambria" panose="02040503050406030204" pitchFamily="18" charset="0"/>
              </a:rPr>
              <a:t>⦿ </a:t>
            </a:r>
            <a:r>
              <a:rPr lang="tr-TR" sz="1200" dirty="0">
                <a:solidFill>
                  <a:prstClr val="black"/>
                </a:solidFill>
                <a:latin typeface="Nyala" panose="02000504070300020003" pitchFamily="2" charset="0"/>
              </a:rPr>
              <a:t>Yapılan ilk müdahaleden sonra sağlık kontrolü için, hastaneye veya sağlık ocağına götürülmesini sağlayınız.</a:t>
            </a:r>
          </a:p>
          <a:p>
            <a:pPr lvl="0"/>
            <a:r>
              <a:rPr lang="tr-TR" sz="900" dirty="0">
                <a:solidFill>
                  <a:prstClr val="black"/>
                </a:solidFill>
                <a:latin typeface="Cambria" panose="02040503050406030204" pitchFamily="18" charset="0"/>
              </a:rPr>
              <a:t>⦿ </a:t>
            </a:r>
            <a:r>
              <a:rPr lang="tr-TR" sz="1200" dirty="0">
                <a:solidFill>
                  <a:prstClr val="black"/>
                </a:solidFill>
                <a:latin typeface="Nyala" panose="02000504070300020003" pitchFamily="2" charset="0"/>
              </a:rPr>
              <a:t>Ağır yaralanmalarda, ambulans çağırınız ve yaralıyı en kısa zamanda hastaneye ulaştırınız</a:t>
            </a:r>
            <a:r>
              <a:rPr lang="tr-TR" sz="1200" dirty="0" smtClean="0">
                <a:solidFill>
                  <a:prstClr val="black"/>
                </a:solidFill>
                <a:latin typeface="Nyala" panose="02000504070300020003" pitchFamily="2" charset="0"/>
              </a:rPr>
              <a:t>.</a:t>
            </a:r>
            <a:endParaRPr lang="tr-TR" sz="1200" dirty="0">
              <a:solidFill>
                <a:prstClr val="black"/>
              </a:solidFill>
              <a:latin typeface="Nyala" panose="02000504070300020003" pitchFamily="2" charset="0"/>
            </a:endParaRPr>
          </a:p>
        </p:txBody>
      </p:sp>
      <p:pic>
        <p:nvPicPr>
          <p:cNvPr id="6" name="Resim 5"/>
          <p:cNvPicPr>
            <a:picLocks noChangeAspect="1"/>
          </p:cNvPicPr>
          <p:nvPr/>
        </p:nvPicPr>
        <p:blipFill>
          <a:blip r:embed="rId3"/>
          <a:stretch>
            <a:fillRect/>
          </a:stretch>
        </p:blipFill>
        <p:spPr>
          <a:xfrm>
            <a:off x="11220311" y="5905711"/>
            <a:ext cx="956399" cy="934872"/>
          </a:xfrm>
          <a:prstGeom prst="rect">
            <a:avLst/>
          </a:prstGeom>
        </p:spPr>
      </p:pic>
      <p:pic>
        <p:nvPicPr>
          <p:cNvPr id="2" name="Resim 1"/>
          <p:cNvPicPr>
            <a:picLocks noChangeAspect="1"/>
          </p:cNvPicPr>
          <p:nvPr/>
        </p:nvPicPr>
        <p:blipFill>
          <a:blip r:embed="rId4"/>
          <a:stretch>
            <a:fillRect/>
          </a:stretch>
        </p:blipFill>
        <p:spPr>
          <a:xfrm>
            <a:off x="7292312" y="752403"/>
            <a:ext cx="1428750" cy="276225"/>
          </a:xfrm>
          <a:prstGeom prst="rect">
            <a:avLst/>
          </a:prstGeom>
        </p:spPr>
      </p:pic>
      <p:sp>
        <p:nvSpPr>
          <p:cNvPr id="7" name="Dikdörtgen 6"/>
          <p:cNvSpPr/>
          <p:nvPr/>
        </p:nvSpPr>
        <p:spPr>
          <a:xfrm>
            <a:off x="5411449" y="5105426"/>
            <a:ext cx="5591331" cy="8756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p:cNvSpPr txBox="1"/>
          <p:nvPr/>
        </p:nvSpPr>
        <p:spPr>
          <a:xfrm>
            <a:off x="7281325" y="5473197"/>
            <a:ext cx="3485506" cy="369332"/>
          </a:xfrm>
          <a:prstGeom prst="rect">
            <a:avLst/>
          </a:prstGeom>
          <a:noFill/>
        </p:spPr>
        <p:txBody>
          <a:bodyPr wrap="none" rtlCol="0">
            <a:spAutoFit/>
          </a:bodyPr>
          <a:lstStyle/>
          <a:p>
            <a:r>
              <a:rPr lang="tr-TR" b="1" u="sng" dirty="0" smtClean="0">
                <a:effectLst>
                  <a:outerShdw blurRad="38100" dist="38100" dir="2700000" algn="tl">
                    <a:srgbClr val="000000">
                      <a:alpha val="43137"/>
                    </a:srgbClr>
                  </a:outerShdw>
                </a:effectLst>
              </a:rPr>
              <a:t>En az bir tatbikat tarihi girilmelidir.</a:t>
            </a:r>
            <a:endParaRPr lang="tr-TR" b="1" u="sng" dirty="0">
              <a:effectLst>
                <a:outerShdw blurRad="38100" dist="38100" dir="2700000" algn="tl">
                  <a:srgbClr val="000000">
                    <a:alpha val="43137"/>
                  </a:srgbClr>
                </a:outerShdw>
              </a:effectLst>
            </a:endParaRPr>
          </a:p>
        </p:txBody>
      </p:sp>
      <p:sp>
        <p:nvSpPr>
          <p:cNvPr id="9" name="Metin kutusu 8"/>
          <p:cNvSpPr txBox="1"/>
          <p:nvPr/>
        </p:nvSpPr>
        <p:spPr>
          <a:xfrm>
            <a:off x="7615003" y="4766872"/>
            <a:ext cx="2818151" cy="338554"/>
          </a:xfrm>
          <a:prstGeom prst="rect">
            <a:avLst/>
          </a:prstGeom>
          <a:noFill/>
        </p:spPr>
        <p:txBody>
          <a:bodyPr wrap="square" rtlCol="0">
            <a:spAutoFit/>
          </a:bodyPr>
          <a:lstStyle/>
          <a:p>
            <a:r>
              <a:rPr lang="tr-TR" sz="1600" dirty="0" smtClean="0"/>
              <a:t>Basket Sahası Önü</a:t>
            </a:r>
            <a:endParaRPr lang="tr-TR" sz="1600" dirty="0"/>
          </a:p>
        </p:txBody>
      </p:sp>
    </p:spTree>
    <p:extLst>
      <p:ext uri="{BB962C8B-B14F-4D97-AF65-F5344CB8AC3E}">
        <p14:creationId xmlns:p14="http://schemas.microsoft.com/office/powerpoint/2010/main" val="28845378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87362" y="0"/>
            <a:ext cx="10670792" cy="6210300"/>
          </a:xfrm>
          <a:prstGeom prst="rect">
            <a:avLst/>
          </a:prstGeom>
        </p:spPr>
      </p:pic>
      <p:sp>
        <p:nvSpPr>
          <p:cNvPr id="5" name="Sol Ayraç 4"/>
          <p:cNvSpPr/>
          <p:nvPr/>
        </p:nvSpPr>
        <p:spPr>
          <a:xfrm rot="10800000">
            <a:off x="4818400" y="1749374"/>
            <a:ext cx="750627" cy="1130304"/>
          </a:xfrm>
          <a:prstGeom prst="leftBrace">
            <a:avLst>
              <a:gd name="adj1" fmla="val 8333"/>
              <a:gd name="adj2" fmla="val 58003"/>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3" name="Dikdörtgen 2"/>
          <p:cNvSpPr/>
          <p:nvPr/>
        </p:nvSpPr>
        <p:spPr>
          <a:xfrm>
            <a:off x="0" y="1749374"/>
            <a:ext cx="5081666" cy="1015663"/>
          </a:xfrm>
          <a:prstGeom prst="rect">
            <a:avLst/>
          </a:prstGeom>
          <a:solidFill>
            <a:schemeClr val="bg1"/>
          </a:solidFill>
        </p:spPr>
        <p:txBody>
          <a:bodyPr wrap="square">
            <a:spAutoFit/>
          </a:bodyPr>
          <a:lstStyle/>
          <a:p>
            <a:endParaRPr lang="tr-TR" sz="1200" dirty="0"/>
          </a:p>
          <a:p>
            <a:r>
              <a:rPr lang="tr-TR" sz="1200" dirty="0">
                <a:latin typeface="Nyala" panose="02000504070300020003" pitchFamily="2" charset="0"/>
              </a:rPr>
              <a:t>1. Parlama ve patlamaya karşı gerekli güvenlik önlemleri alınacaktır.</a:t>
            </a:r>
          </a:p>
          <a:p>
            <a:r>
              <a:rPr lang="tr-TR" sz="1200" dirty="0">
                <a:latin typeface="Nyala" panose="02000504070300020003" pitchFamily="2" charset="0"/>
              </a:rPr>
              <a:t>2.bu tür maddeler ezilmeyen ve hasara uğramayan korunaklarda korunacaktır.</a:t>
            </a:r>
          </a:p>
          <a:p>
            <a:r>
              <a:rPr lang="tr-TR" sz="1200" dirty="0">
                <a:latin typeface="Nyala" panose="02000504070300020003" pitchFamily="2" charset="0"/>
              </a:rPr>
              <a:t>3.parlayıcı ve patlayıcıların saklandığı yerlere giriş çıkışlar özel olarak eğitilmiş kişiler haricinde yasaklanacaktır</a:t>
            </a:r>
            <a:r>
              <a:rPr lang="tr-TR" sz="1200" dirty="0" smtClean="0">
                <a:latin typeface="Nyala" panose="02000504070300020003" pitchFamily="2" charset="0"/>
              </a:rPr>
              <a:t>.</a:t>
            </a:r>
            <a:endParaRPr lang="tr-TR" sz="1200" dirty="0">
              <a:latin typeface="Nyala" panose="02000504070300020003" pitchFamily="2" charset="0"/>
            </a:endParaRPr>
          </a:p>
        </p:txBody>
      </p:sp>
      <p:pic>
        <p:nvPicPr>
          <p:cNvPr id="6" name="Resim 5"/>
          <p:cNvPicPr>
            <a:picLocks noChangeAspect="1"/>
          </p:cNvPicPr>
          <p:nvPr/>
        </p:nvPicPr>
        <p:blipFill>
          <a:blip r:embed="rId3"/>
          <a:stretch>
            <a:fillRect/>
          </a:stretch>
        </p:blipFill>
        <p:spPr>
          <a:xfrm>
            <a:off x="11211602" y="5923129"/>
            <a:ext cx="956399" cy="934872"/>
          </a:xfrm>
          <a:prstGeom prst="rect">
            <a:avLst/>
          </a:prstGeom>
        </p:spPr>
      </p:pic>
      <p:pic>
        <p:nvPicPr>
          <p:cNvPr id="2" name="Resim 1"/>
          <p:cNvPicPr>
            <a:picLocks noChangeAspect="1"/>
          </p:cNvPicPr>
          <p:nvPr/>
        </p:nvPicPr>
        <p:blipFill>
          <a:blip r:embed="rId4"/>
          <a:stretch>
            <a:fillRect/>
          </a:stretch>
        </p:blipFill>
        <p:spPr>
          <a:xfrm>
            <a:off x="7292312" y="752403"/>
            <a:ext cx="1428750" cy="276225"/>
          </a:xfrm>
          <a:prstGeom prst="rect">
            <a:avLst/>
          </a:prstGeom>
        </p:spPr>
      </p:pic>
      <p:pic>
        <p:nvPicPr>
          <p:cNvPr id="8" name="Resim 7"/>
          <p:cNvPicPr>
            <a:picLocks noChangeAspect="1"/>
          </p:cNvPicPr>
          <p:nvPr/>
        </p:nvPicPr>
        <p:blipFill>
          <a:blip r:embed="rId5"/>
          <a:stretch>
            <a:fillRect/>
          </a:stretch>
        </p:blipFill>
        <p:spPr>
          <a:xfrm>
            <a:off x="7292312" y="766690"/>
            <a:ext cx="1381125" cy="247650"/>
          </a:xfrm>
          <a:prstGeom prst="rect">
            <a:avLst/>
          </a:prstGeom>
        </p:spPr>
      </p:pic>
    </p:spTree>
    <p:extLst>
      <p:ext uri="{BB962C8B-B14F-4D97-AF65-F5344CB8AC3E}">
        <p14:creationId xmlns:p14="http://schemas.microsoft.com/office/powerpoint/2010/main" val="38793030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 y="0"/>
            <a:ext cx="11529391" cy="6858000"/>
          </a:xfrm>
          <a:prstGeom prst="rect">
            <a:avLst/>
          </a:prstGeom>
        </p:spPr>
      </p:pic>
      <p:pic>
        <p:nvPicPr>
          <p:cNvPr id="3" name="Resim 2"/>
          <p:cNvPicPr>
            <a:picLocks noChangeAspect="1"/>
          </p:cNvPicPr>
          <p:nvPr/>
        </p:nvPicPr>
        <p:blipFill>
          <a:blip r:embed="rId3"/>
          <a:stretch>
            <a:fillRect/>
          </a:stretch>
        </p:blipFill>
        <p:spPr>
          <a:xfrm>
            <a:off x="-543025" y="2794635"/>
            <a:ext cx="4245596" cy="2208332"/>
          </a:xfrm>
          <a:prstGeom prst="rect">
            <a:avLst/>
          </a:prstGeom>
        </p:spPr>
      </p:pic>
      <p:cxnSp>
        <p:nvCxnSpPr>
          <p:cNvPr id="13" name="Dirsek Bağlayıcısı 12"/>
          <p:cNvCxnSpPr/>
          <p:nvPr/>
        </p:nvCxnSpPr>
        <p:spPr>
          <a:xfrm rot="10800000" flipV="1">
            <a:off x="3702571" y="1528996"/>
            <a:ext cx="1678900" cy="1618938"/>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5" name="Resim 4"/>
          <p:cNvPicPr>
            <a:picLocks noChangeAspect="1"/>
          </p:cNvPicPr>
          <p:nvPr/>
        </p:nvPicPr>
        <p:blipFill>
          <a:blip r:embed="rId4"/>
          <a:stretch>
            <a:fillRect/>
          </a:stretch>
        </p:blipFill>
        <p:spPr>
          <a:xfrm>
            <a:off x="11202893" y="5905711"/>
            <a:ext cx="956399" cy="934872"/>
          </a:xfrm>
          <a:prstGeom prst="rect">
            <a:avLst/>
          </a:prstGeom>
        </p:spPr>
      </p:pic>
    </p:spTree>
    <p:extLst>
      <p:ext uri="{BB962C8B-B14F-4D97-AF65-F5344CB8AC3E}">
        <p14:creationId xmlns:p14="http://schemas.microsoft.com/office/powerpoint/2010/main" val="11127397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507480" y="719527"/>
            <a:ext cx="11087100" cy="5396459"/>
          </a:xfrm>
          <a:prstGeom prst="rect">
            <a:avLst/>
          </a:prstGeom>
        </p:spPr>
      </p:pic>
      <p:sp>
        <p:nvSpPr>
          <p:cNvPr id="5" name="Oval 4"/>
          <p:cNvSpPr/>
          <p:nvPr/>
        </p:nvSpPr>
        <p:spPr>
          <a:xfrm>
            <a:off x="3282845" y="1079292"/>
            <a:ext cx="674557" cy="121420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3"/>
          <a:stretch>
            <a:fillRect/>
          </a:stretch>
        </p:blipFill>
        <p:spPr>
          <a:xfrm>
            <a:off x="11211602" y="5923129"/>
            <a:ext cx="956399" cy="934872"/>
          </a:xfrm>
          <a:prstGeom prst="rect">
            <a:avLst/>
          </a:prstGeom>
        </p:spPr>
      </p:pic>
    </p:spTree>
    <p:extLst>
      <p:ext uri="{BB962C8B-B14F-4D97-AF65-F5344CB8AC3E}">
        <p14:creationId xmlns:p14="http://schemas.microsoft.com/office/powerpoint/2010/main" val="37841098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947" y="0"/>
            <a:ext cx="10302106" cy="6858000"/>
          </a:xfrm>
          <a:prstGeom prst="rect">
            <a:avLst/>
          </a:prstGeom>
        </p:spPr>
      </p:pic>
    </p:spTree>
    <p:extLst>
      <p:ext uri="{BB962C8B-B14F-4D97-AF65-F5344CB8AC3E}">
        <p14:creationId xmlns:p14="http://schemas.microsoft.com/office/powerpoint/2010/main" val="3099968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058" y="0"/>
            <a:ext cx="10269884" cy="6858000"/>
          </a:xfrm>
          <a:prstGeom prst="rect">
            <a:avLst/>
          </a:prstGeom>
        </p:spPr>
      </p:pic>
    </p:spTree>
    <p:extLst>
      <p:ext uri="{BB962C8B-B14F-4D97-AF65-F5344CB8AC3E}">
        <p14:creationId xmlns:p14="http://schemas.microsoft.com/office/powerpoint/2010/main" val="15641179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934" y="0"/>
            <a:ext cx="10302132" cy="6858000"/>
          </a:xfrm>
          <a:prstGeom prst="rect">
            <a:avLst/>
          </a:prstGeom>
        </p:spPr>
      </p:pic>
    </p:spTree>
    <p:extLst>
      <p:ext uri="{BB962C8B-B14F-4D97-AF65-F5344CB8AC3E}">
        <p14:creationId xmlns:p14="http://schemas.microsoft.com/office/powerpoint/2010/main" val="1444260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989" y="0"/>
            <a:ext cx="10290021" cy="6858000"/>
          </a:xfrm>
          <a:prstGeom prst="rect">
            <a:avLst/>
          </a:prstGeom>
        </p:spPr>
      </p:pic>
    </p:spTree>
    <p:extLst>
      <p:ext uri="{BB962C8B-B14F-4D97-AF65-F5344CB8AC3E}">
        <p14:creationId xmlns:p14="http://schemas.microsoft.com/office/powerpoint/2010/main" val="2269618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013" y="0"/>
            <a:ext cx="9601974" cy="6858000"/>
          </a:xfrm>
          <a:prstGeom prst="rect">
            <a:avLst/>
          </a:prstGeom>
        </p:spPr>
      </p:pic>
    </p:spTree>
    <p:extLst>
      <p:ext uri="{BB962C8B-B14F-4D97-AF65-F5344CB8AC3E}">
        <p14:creationId xmlns:p14="http://schemas.microsoft.com/office/powerpoint/2010/main" val="3122824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13507" y="822733"/>
            <a:ext cx="11652069" cy="5016758"/>
          </a:xfrm>
          <a:prstGeom prst="rect">
            <a:avLst/>
          </a:prstGeom>
        </p:spPr>
        <p:txBody>
          <a:bodyPr wrap="square">
            <a:spAutoFit/>
          </a:bodyPr>
          <a:lstStyle/>
          <a:p>
            <a:pPr algn="ctr">
              <a:lnSpc>
                <a:spcPts val="2000"/>
              </a:lnSpc>
              <a:spcBef>
                <a:spcPts val="800"/>
              </a:spcBef>
              <a:spcAft>
                <a:spcPts val="800"/>
              </a:spcAft>
            </a:pPr>
            <a:r>
              <a:rPr lang="tr-TR" b="1" dirty="0">
                <a:latin typeface="Nyala" panose="02000504070300020003" pitchFamily="2" charset="0"/>
                <a:ea typeface="Calibri" panose="020F0502020204030204" pitchFamily="34" charset="0"/>
                <a:cs typeface="Times New Roman" panose="02020603050405020304" pitchFamily="18" charset="0"/>
              </a:rPr>
              <a:t>ÜÇÜNCÜ BÖLÜM / Acil Durum Planının Hazırlanması</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2000"/>
              </a:lnSpc>
              <a:spcBef>
                <a:spcPts val="800"/>
              </a:spcBef>
              <a:spcAft>
                <a:spcPts val="800"/>
              </a:spcAft>
            </a:pPr>
            <a:r>
              <a:rPr lang="tr-TR" b="1" dirty="0">
                <a:latin typeface="Nyala" panose="02000504070300020003" pitchFamily="2" charset="0"/>
                <a:ea typeface="Calibri" panose="020F0502020204030204" pitchFamily="34" charset="0"/>
                <a:cs typeface="Times New Roman" panose="02020603050405020304" pitchFamily="18" charset="0"/>
              </a:rPr>
              <a:t>Acil durum planı</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2000"/>
              </a:lnSpc>
              <a:spcBef>
                <a:spcPts val="800"/>
              </a:spcBef>
              <a:spcAft>
                <a:spcPts val="800"/>
              </a:spcAft>
            </a:pPr>
            <a:r>
              <a:rPr lang="tr-TR" dirty="0">
                <a:latin typeface="Nyala" panose="02000504070300020003" pitchFamily="2" charset="0"/>
                <a:ea typeface="Calibri" panose="020F0502020204030204" pitchFamily="34" charset="0"/>
                <a:cs typeface="Times New Roman" panose="02020603050405020304" pitchFamily="18" charset="0"/>
              </a:rPr>
              <a:t>MADDE 7 – (1)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Acil durum planı, tüm işyerleri için tasarım veya kuruluş aşamasından başlamak üzere acil durumların belirlenmesi, bunların olumsuz etkilerini önleyici ve sınırlandırıcı tedbirlerin alınması, görevlendirilecek kişilerin belirlenmesi, acil durum müdahale ve tahliye yöntemlerinin oluşturulması, dokümantasyon, tatbikat ve acil durum planının yenilenmesi aşamaları izlenerek hazırlanır.</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2000"/>
              </a:lnSpc>
              <a:spcBef>
                <a:spcPts val="800"/>
              </a:spcBef>
              <a:spcAft>
                <a:spcPts val="800"/>
              </a:spcAft>
            </a:pPr>
            <a:r>
              <a:rPr lang="tr-TR" dirty="0">
                <a:latin typeface="Nyala" panose="02000504070300020003" pitchFamily="2" charset="0"/>
                <a:ea typeface="Calibri" panose="020F0502020204030204" pitchFamily="34" charset="0"/>
                <a:cs typeface="Times New Roman" panose="02020603050405020304" pitchFamily="18" charset="0"/>
              </a:rPr>
              <a:t> </a:t>
            </a:r>
            <a:r>
              <a:rPr lang="tr-TR" b="1" dirty="0" smtClean="0">
                <a:latin typeface="Nyala" panose="02000504070300020003" pitchFamily="2" charset="0"/>
                <a:ea typeface="Calibri" panose="020F0502020204030204" pitchFamily="34" charset="0"/>
                <a:cs typeface="Times New Roman" panose="02020603050405020304" pitchFamily="18" charset="0"/>
              </a:rPr>
              <a:t>Acil </a:t>
            </a:r>
            <a:r>
              <a:rPr lang="tr-TR" b="1" dirty="0">
                <a:latin typeface="Nyala" panose="02000504070300020003" pitchFamily="2" charset="0"/>
                <a:ea typeface="Calibri" panose="020F0502020204030204" pitchFamily="34" charset="0"/>
                <a:cs typeface="Times New Roman" panose="02020603050405020304" pitchFamily="18" charset="0"/>
              </a:rPr>
              <a:t>durumların belirlenmesi</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2000"/>
              </a:lnSpc>
              <a:spcBef>
                <a:spcPts val="800"/>
              </a:spcBef>
              <a:spcAft>
                <a:spcPts val="800"/>
              </a:spcAft>
            </a:pPr>
            <a:r>
              <a:rPr lang="tr-TR" dirty="0">
                <a:latin typeface="Nyala" panose="02000504070300020003" pitchFamily="2" charset="0"/>
                <a:ea typeface="Calibri" panose="020F0502020204030204" pitchFamily="34" charset="0"/>
                <a:cs typeface="Times New Roman" panose="02020603050405020304" pitchFamily="18" charset="0"/>
              </a:rPr>
              <a:t>MADDE 8 – (1)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İşyerinde meydana gelebilecek acil durumlar aşağıdaki hususlar dikkate alınarak belirlenir:</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2000"/>
              </a:lnSpc>
              <a:spcBef>
                <a:spcPts val="800"/>
              </a:spcBef>
              <a:spcAft>
                <a:spcPts val="800"/>
              </a:spcAft>
            </a:pP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a) Risk değerlendirmesi sonuçları.</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2000"/>
              </a:lnSpc>
              <a:spcBef>
                <a:spcPts val="800"/>
              </a:spcBef>
              <a:spcAft>
                <a:spcPts val="800"/>
              </a:spcAft>
            </a:pP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b) Yangın, tehlikeli kimyasal maddelerden kaynaklanan yayılım ve patlama ihtimali.</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2000"/>
              </a:lnSpc>
              <a:spcBef>
                <a:spcPts val="800"/>
              </a:spcBef>
              <a:spcAft>
                <a:spcPts val="800"/>
              </a:spcAft>
            </a:pP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c) İlk yardım ve tahliye gerektirecek olaylar.</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2000"/>
              </a:lnSpc>
              <a:spcBef>
                <a:spcPts val="800"/>
              </a:spcBef>
              <a:spcAft>
                <a:spcPts val="800"/>
              </a:spcAft>
            </a:pP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ç) Doğal afetlerin meydana gelme ihtimali.</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2000"/>
              </a:lnSpc>
              <a:spcBef>
                <a:spcPts val="800"/>
              </a:spcBef>
              <a:spcAft>
                <a:spcPts val="800"/>
              </a:spcAft>
            </a:pP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d) Sabotaj ihtimali.</a:t>
            </a:r>
            <a:endParaRPr lang="tr-TR" dirty="0">
              <a:effectLst/>
              <a:latin typeface="Nyala" panose="02000504070300020003"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4890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473377" y="1241762"/>
            <a:ext cx="7330190" cy="4814203"/>
          </a:xfrm>
          <a:prstGeom prst="rect">
            <a:avLst/>
          </a:prstGeom>
        </p:spPr>
      </p:pic>
      <p:sp>
        <p:nvSpPr>
          <p:cNvPr id="3" name="Metin kutusu 2"/>
          <p:cNvSpPr txBox="1"/>
          <p:nvPr/>
        </p:nvSpPr>
        <p:spPr>
          <a:xfrm>
            <a:off x="1687574" y="106930"/>
            <a:ext cx="8901796" cy="584775"/>
          </a:xfrm>
          <a:prstGeom prst="rect">
            <a:avLst/>
          </a:prstGeom>
          <a:noFill/>
        </p:spPr>
        <p:txBody>
          <a:bodyPr wrap="none" rtlCol="0">
            <a:spAutoFit/>
          </a:bodyPr>
          <a:lstStyle/>
          <a:p>
            <a:r>
              <a:rPr lang="tr-TR" sz="3200" b="1" dirty="0" smtClean="0">
                <a:latin typeface="Nyala" panose="02000504070300020003" pitchFamily="2" charset="0"/>
              </a:rPr>
              <a:t>ÖRNEK ACİL DURUM VE YANGIN TAHLİYE PLANLARI</a:t>
            </a:r>
            <a:endParaRPr lang="tr-TR" sz="3200" b="1" dirty="0">
              <a:latin typeface="Nyala" panose="02000504070300020003" pitchFamily="2" charset="0"/>
            </a:endParaRPr>
          </a:p>
        </p:txBody>
      </p:sp>
      <p:pic>
        <p:nvPicPr>
          <p:cNvPr id="4" name="Resim 3"/>
          <p:cNvPicPr>
            <a:picLocks noChangeAspect="1"/>
          </p:cNvPicPr>
          <p:nvPr/>
        </p:nvPicPr>
        <p:blipFill>
          <a:blip r:embed="rId3"/>
          <a:stretch>
            <a:fillRect/>
          </a:stretch>
        </p:blipFill>
        <p:spPr>
          <a:xfrm>
            <a:off x="11211602" y="5923129"/>
            <a:ext cx="956399" cy="934872"/>
          </a:xfrm>
          <a:prstGeom prst="rect">
            <a:avLst/>
          </a:prstGeom>
        </p:spPr>
      </p:pic>
    </p:spTree>
    <p:extLst>
      <p:ext uri="{BB962C8B-B14F-4D97-AF65-F5344CB8AC3E}">
        <p14:creationId xmlns:p14="http://schemas.microsoft.com/office/powerpoint/2010/main" val="33259363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854440" y="584774"/>
            <a:ext cx="10182615" cy="6273225"/>
          </a:xfrm>
          <a:prstGeom prst="rect">
            <a:avLst/>
          </a:prstGeom>
        </p:spPr>
      </p:pic>
      <p:sp>
        <p:nvSpPr>
          <p:cNvPr id="4" name="Metin kutusu 3"/>
          <p:cNvSpPr txBox="1"/>
          <p:nvPr/>
        </p:nvSpPr>
        <p:spPr>
          <a:xfrm>
            <a:off x="1798819" y="-14990"/>
            <a:ext cx="8901796" cy="584775"/>
          </a:xfrm>
          <a:prstGeom prst="rect">
            <a:avLst/>
          </a:prstGeom>
          <a:noFill/>
        </p:spPr>
        <p:txBody>
          <a:bodyPr wrap="none" rtlCol="0">
            <a:spAutoFit/>
          </a:bodyPr>
          <a:lstStyle/>
          <a:p>
            <a:r>
              <a:rPr lang="tr-TR" sz="3200" b="1" dirty="0" smtClean="0">
                <a:latin typeface="Nyala" panose="02000504070300020003" pitchFamily="2" charset="0"/>
              </a:rPr>
              <a:t>ÖRNEK ACİL DURUM VE YANGIN TAHLİYE PLANLARI</a:t>
            </a:r>
            <a:endParaRPr lang="tr-TR" sz="3200" b="1" dirty="0">
              <a:latin typeface="Nyala" panose="02000504070300020003" pitchFamily="2" charset="0"/>
            </a:endParaRPr>
          </a:p>
        </p:txBody>
      </p:sp>
      <p:pic>
        <p:nvPicPr>
          <p:cNvPr id="5" name="Resim 4"/>
          <p:cNvPicPr>
            <a:picLocks noChangeAspect="1"/>
          </p:cNvPicPr>
          <p:nvPr/>
        </p:nvPicPr>
        <p:blipFill>
          <a:blip r:embed="rId3"/>
          <a:stretch>
            <a:fillRect/>
          </a:stretch>
        </p:blipFill>
        <p:spPr>
          <a:xfrm>
            <a:off x="11211602" y="5905711"/>
            <a:ext cx="956399" cy="934872"/>
          </a:xfrm>
          <a:prstGeom prst="rect">
            <a:avLst/>
          </a:prstGeom>
        </p:spPr>
      </p:pic>
    </p:spTree>
    <p:extLst>
      <p:ext uri="{BB962C8B-B14F-4D97-AF65-F5344CB8AC3E}">
        <p14:creationId xmlns:p14="http://schemas.microsoft.com/office/powerpoint/2010/main" val="41808330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77596" y="2082347"/>
            <a:ext cx="7071167" cy="1569660"/>
          </a:xfrm>
          <a:prstGeom prst="rect">
            <a:avLst/>
          </a:prstGeom>
          <a:noFill/>
        </p:spPr>
        <p:txBody>
          <a:bodyPr wrap="none" rtlCol="0">
            <a:spAutoFit/>
          </a:bodyPr>
          <a:lstStyle/>
          <a:p>
            <a:r>
              <a:rPr lang="tr-TR" sz="9600" b="1" dirty="0" smtClean="0">
                <a:latin typeface="Nyala" panose="02000504070300020003" pitchFamily="2" charset="0"/>
              </a:rPr>
              <a:t>TEŞEKKÜRLER</a:t>
            </a:r>
          </a:p>
        </p:txBody>
      </p:sp>
      <p:pic>
        <p:nvPicPr>
          <p:cNvPr id="3" name="Resim 2"/>
          <p:cNvPicPr>
            <a:picLocks noChangeAspect="1"/>
          </p:cNvPicPr>
          <p:nvPr/>
        </p:nvPicPr>
        <p:blipFill>
          <a:blip r:embed="rId2"/>
          <a:stretch>
            <a:fillRect/>
          </a:stretch>
        </p:blipFill>
        <p:spPr>
          <a:xfrm>
            <a:off x="17418" y="17417"/>
            <a:ext cx="1817782" cy="1776867"/>
          </a:xfrm>
          <a:prstGeom prst="rect">
            <a:avLst/>
          </a:prstGeom>
        </p:spPr>
      </p:pic>
      <p:pic>
        <p:nvPicPr>
          <p:cNvPr id="4" name="Resim 3"/>
          <p:cNvPicPr>
            <a:picLocks noChangeAspect="1"/>
          </p:cNvPicPr>
          <p:nvPr/>
        </p:nvPicPr>
        <p:blipFill>
          <a:blip r:embed="rId2"/>
          <a:stretch>
            <a:fillRect/>
          </a:stretch>
        </p:blipFill>
        <p:spPr>
          <a:xfrm>
            <a:off x="10348471" y="26127"/>
            <a:ext cx="1817782" cy="1776867"/>
          </a:xfrm>
          <a:prstGeom prst="rect">
            <a:avLst/>
          </a:prstGeom>
        </p:spPr>
      </p:pic>
    </p:spTree>
    <p:extLst>
      <p:ext uri="{BB962C8B-B14F-4D97-AF65-F5344CB8AC3E}">
        <p14:creationId xmlns:p14="http://schemas.microsoft.com/office/powerpoint/2010/main" val="468513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1256" y="183700"/>
            <a:ext cx="11782697" cy="2174250"/>
          </a:xfrm>
          <a:prstGeom prst="rect">
            <a:avLst/>
          </a:prstGeom>
        </p:spPr>
        <p:txBody>
          <a:bodyPr wrap="square">
            <a:spAutoFit/>
          </a:bodyPr>
          <a:lstStyle/>
          <a:p>
            <a:pPr>
              <a:lnSpc>
                <a:spcPts val="1800"/>
              </a:lnSpc>
              <a:spcBef>
                <a:spcPts val="900"/>
              </a:spcBef>
              <a:spcAft>
                <a:spcPts val="900"/>
              </a:spcAft>
            </a:pPr>
            <a:r>
              <a:rPr lang="tr-TR" b="1" dirty="0">
                <a:highlight>
                  <a:srgbClr val="FFFF00"/>
                </a:highlight>
                <a:latin typeface="Nyala" panose="02000504070300020003" pitchFamily="2" charset="0"/>
                <a:ea typeface="Calibri" panose="020F0502020204030204" pitchFamily="34" charset="0"/>
                <a:cs typeface="Times New Roman" panose="02020603050405020304" pitchFamily="18" charset="0"/>
              </a:rPr>
              <a:t>Önleyici ve sınırlandırıcı tedbirler</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1800"/>
              </a:lnSpc>
              <a:spcBef>
                <a:spcPts val="900"/>
              </a:spcBef>
              <a:spcAft>
                <a:spcPts val="900"/>
              </a:spcAft>
            </a:pPr>
            <a:r>
              <a:rPr lang="tr-TR" dirty="0">
                <a:latin typeface="Nyala" panose="02000504070300020003" pitchFamily="2" charset="0"/>
                <a:ea typeface="Calibri" panose="020F0502020204030204" pitchFamily="34" charset="0"/>
                <a:cs typeface="Times New Roman" panose="02020603050405020304" pitchFamily="18" charset="0"/>
              </a:rPr>
              <a:t>MADDE 9 – (1)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İşveren</a:t>
            </a:r>
            <a:r>
              <a:rPr lang="tr-TR" dirty="0">
                <a:latin typeface="Nyala" panose="02000504070300020003" pitchFamily="2" charset="0"/>
                <a:ea typeface="Calibri" panose="020F0502020204030204" pitchFamily="34" charset="0"/>
                <a:cs typeface="Times New Roman" panose="02020603050405020304" pitchFamily="18" charset="0"/>
              </a:rPr>
              <a:t>, belirlediği mümkün ve muhtemel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acil durumların oluşturabileceği zararları önlemek ve daha büyük etkilerini sınırlandırmak üzere gerekli tedbirleri alır.</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1800"/>
              </a:lnSpc>
              <a:spcBef>
                <a:spcPts val="900"/>
              </a:spcBef>
              <a:spcAft>
                <a:spcPts val="900"/>
              </a:spcAft>
            </a:pPr>
            <a:r>
              <a:rPr lang="tr-TR" dirty="0">
                <a:latin typeface="Nyala" panose="02000504070300020003" pitchFamily="2" charset="0"/>
                <a:ea typeface="Calibri" panose="020F0502020204030204" pitchFamily="34" charset="0"/>
                <a:cs typeface="Times New Roman" panose="02020603050405020304" pitchFamily="18" charset="0"/>
              </a:rPr>
              <a:t>(2) Acil durumların olumsuz etkilerinden korunmak üzere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tedbirler belirlenirken gerekli olduğu durumda ölçüm ve değerlendirmeler yapılır.</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1800"/>
              </a:lnSpc>
              <a:spcBef>
                <a:spcPts val="900"/>
              </a:spcBef>
              <a:spcAft>
                <a:spcPts val="900"/>
              </a:spcAft>
            </a:pPr>
            <a:r>
              <a:rPr lang="tr-TR" dirty="0">
                <a:latin typeface="Nyala" panose="02000504070300020003" pitchFamily="2" charset="0"/>
                <a:ea typeface="Calibri" panose="020F0502020204030204" pitchFamily="34" charset="0"/>
                <a:cs typeface="Times New Roman" panose="02020603050405020304" pitchFamily="18" charset="0"/>
              </a:rPr>
              <a:t>(3) Alınacak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tedbirler, risklerden korunma ilkelerine uygun olur ve toplu korumayı esas alır</a:t>
            </a:r>
            <a:r>
              <a:rPr lang="tr-TR" dirty="0">
                <a:latin typeface="Nyala" panose="02000504070300020003" pitchFamily="2" charset="0"/>
                <a:ea typeface="Calibri" panose="020F0502020204030204" pitchFamily="34" charset="0"/>
                <a:cs typeface="Times New Roman" panose="02020603050405020304" pitchFamily="18" charset="0"/>
              </a:rPr>
              <a:t>.</a:t>
            </a:r>
            <a:endParaRPr lang="tr-TR" dirty="0">
              <a:effectLst/>
              <a:latin typeface="Nyala" panose="02000504070300020003" pitchFamily="2" charset="0"/>
              <a:ea typeface="Calibri" panose="020F0502020204030204" pitchFamily="34" charset="0"/>
              <a:cs typeface="Times New Roman" panose="02020603050405020304" pitchFamily="18" charset="0"/>
            </a:endParaRPr>
          </a:p>
        </p:txBody>
      </p:sp>
      <p:sp>
        <p:nvSpPr>
          <p:cNvPr id="3" name="Dikdörtgen 2"/>
          <p:cNvSpPr/>
          <p:nvPr/>
        </p:nvSpPr>
        <p:spPr>
          <a:xfrm>
            <a:off x="165461" y="2518516"/>
            <a:ext cx="11948161" cy="4097853"/>
          </a:xfrm>
          <a:prstGeom prst="rect">
            <a:avLst/>
          </a:prstGeom>
        </p:spPr>
        <p:txBody>
          <a:bodyPr wrap="square">
            <a:spAutoFit/>
          </a:bodyPr>
          <a:lstStyle/>
          <a:p>
            <a:pPr>
              <a:lnSpc>
                <a:spcPts val="1800"/>
              </a:lnSpc>
              <a:spcBef>
                <a:spcPts val="800"/>
              </a:spcBef>
              <a:spcAft>
                <a:spcPts val="800"/>
              </a:spcAft>
            </a:pPr>
            <a:r>
              <a:rPr lang="tr-TR" b="1" dirty="0">
                <a:highlight>
                  <a:srgbClr val="FFFF00"/>
                </a:highlight>
                <a:latin typeface="Nyala" panose="02000504070300020003" pitchFamily="2" charset="0"/>
                <a:ea typeface="Calibri" panose="020F0502020204030204" pitchFamily="34" charset="0"/>
                <a:cs typeface="Times New Roman" panose="02020603050405020304" pitchFamily="18" charset="0"/>
              </a:rPr>
              <a:t>Acil durum müdahale ve tahliye yöntemleri</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1800"/>
              </a:lnSpc>
              <a:spcBef>
                <a:spcPts val="800"/>
              </a:spcBef>
              <a:spcAft>
                <a:spcPts val="800"/>
              </a:spcAft>
            </a:pPr>
            <a:r>
              <a:rPr lang="tr-TR" dirty="0">
                <a:latin typeface="Nyala" panose="02000504070300020003" pitchFamily="2" charset="0"/>
                <a:ea typeface="Calibri" panose="020F0502020204030204" pitchFamily="34" charset="0"/>
                <a:cs typeface="Times New Roman" panose="02020603050405020304" pitchFamily="18" charset="0"/>
              </a:rPr>
              <a:t>MADDE 10 – (1)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İşverence acil durumların meydana gelmesi halinde uyarı verme, arama, kurtarma, tahliye, haberleşme, ilk yardım ve yangınla mücadele gibi uygulanması gereken acil durum müdahale yöntemleri belirlenir ve yazılı hale getirilir.</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1800"/>
              </a:lnSpc>
              <a:spcBef>
                <a:spcPts val="800"/>
              </a:spcBef>
              <a:spcAft>
                <a:spcPts val="800"/>
              </a:spcAft>
            </a:pPr>
            <a:r>
              <a:rPr lang="tr-TR" dirty="0">
                <a:latin typeface="Nyala" panose="02000504070300020003" pitchFamily="2" charset="0"/>
                <a:ea typeface="Calibri" panose="020F0502020204030204" pitchFamily="34" charset="0"/>
                <a:cs typeface="Times New Roman" panose="02020603050405020304" pitchFamily="18" charset="0"/>
              </a:rPr>
              <a:t>(2)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Tahliye sonrası, işyeri dâhilinde kalmış olabilecek çalışanların belirlenmesi için sayım da dâhil olmak üzere gerekli kontroller yapılır.</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1800"/>
              </a:lnSpc>
              <a:spcBef>
                <a:spcPts val="800"/>
              </a:spcBef>
              <a:spcAft>
                <a:spcPts val="800"/>
              </a:spcAft>
            </a:pPr>
            <a:r>
              <a:rPr lang="tr-TR" dirty="0">
                <a:latin typeface="Nyala" panose="02000504070300020003" pitchFamily="2" charset="0"/>
                <a:ea typeface="Calibri" panose="020F0502020204030204" pitchFamily="34" charset="0"/>
                <a:cs typeface="Times New Roman" panose="02020603050405020304" pitchFamily="18" charset="0"/>
              </a:rPr>
              <a:t>(3)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İşveren, işyerinde acil durumların meydana gelmesi halinde çalışanların bu durumun olumsuz etkilerinden korunması için bulundukları yerden güvenli bir yere gidebilmeleri amacıyla izlenebilecek uygun tahliye düzenlemelerini acil durum planında belirtir ve çalışanlara önceden gerekli talimatları verir.</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1800"/>
              </a:lnSpc>
              <a:spcBef>
                <a:spcPts val="800"/>
              </a:spcBef>
              <a:spcAft>
                <a:spcPts val="800"/>
              </a:spcAft>
            </a:pPr>
            <a:r>
              <a:rPr lang="tr-TR" dirty="0">
                <a:latin typeface="Nyala" panose="02000504070300020003" pitchFamily="2" charset="0"/>
                <a:ea typeface="Calibri" panose="020F0502020204030204" pitchFamily="34" charset="0"/>
                <a:cs typeface="Times New Roman" panose="02020603050405020304" pitchFamily="18" charset="0"/>
              </a:rPr>
              <a:t>(4)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İşyerlerinde yaşlı, engelli, gebe veya kreş var ise çocuklara tahliye esnasında refakat edilmesi için tedbirler alınır.</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1800"/>
              </a:lnSpc>
              <a:spcBef>
                <a:spcPts val="800"/>
              </a:spcBef>
              <a:spcAft>
                <a:spcPts val="800"/>
              </a:spcAft>
            </a:pPr>
            <a:r>
              <a:rPr lang="tr-TR" dirty="0">
                <a:latin typeface="Nyala" panose="02000504070300020003" pitchFamily="2" charset="0"/>
                <a:ea typeface="Calibri" panose="020F0502020204030204" pitchFamily="34" charset="0"/>
                <a:cs typeface="Times New Roman" panose="02020603050405020304" pitchFamily="18" charset="0"/>
              </a:rPr>
              <a:t>(5) Acil durum müdahale ve tahliye yöntemleri oluşturulurken 27/11/2007 tarihli ve 2007/12937 sayılı Bakanlar Kurulu Kararıyla yürürlüğe konulan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Binaların Yangından Korunması Hakkında Yönetmelik hükümleri dikkate alınır.</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1800"/>
              </a:lnSpc>
              <a:spcBef>
                <a:spcPts val="800"/>
              </a:spcBef>
              <a:spcAft>
                <a:spcPts val="800"/>
              </a:spcAft>
            </a:pPr>
            <a:r>
              <a:rPr lang="tr-TR" dirty="0">
                <a:latin typeface="Nyala" panose="02000504070300020003" pitchFamily="2" charset="0"/>
                <a:ea typeface="Calibri" panose="020F0502020204030204" pitchFamily="34" charset="0"/>
                <a:cs typeface="Times New Roman" panose="02020603050405020304" pitchFamily="18" charset="0"/>
              </a:rPr>
              <a:t>(6) Acil durum müdahale ve tahliye yöntemleri oluşturulurken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çalışanlar dışında müşteri, ziyaretçi gibi işyerinde bulunması muhtemel diğer kişiler de göz önünde bulundurulur.</a:t>
            </a:r>
            <a:endParaRPr lang="tr-TR" dirty="0">
              <a:effectLst/>
              <a:latin typeface="Nyala" panose="02000504070300020003"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2203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9005" y="5134761"/>
            <a:ext cx="11451772" cy="1661289"/>
          </a:xfrm>
          <a:prstGeom prst="rect">
            <a:avLst/>
          </a:prstGeom>
        </p:spPr>
        <p:txBody>
          <a:bodyPr wrap="square">
            <a:spAutoFit/>
          </a:bodyPr>
          <a:lstStyle/>
          <a:p>
            <a:pPr>
              <a:lnSpc>
                <a:spcPts val="1800"/>
              </a:lnSpc>
              <a:spcBef>
                <a:spcPts val="800"/>
              </a:spcBef>
              <a:spcAft>
                <a:spcPts val="800"/>
              </a:spcAft>
            </a:pPr>
            <a:r>
              <a:rPr lang="tr-TR" b="1" dirty="0">
                <a:highlight>
                  <a:srgbClr val="FFFF00"/>
                </a:highlight>
                <a:latin typeface="Nyala" panose="02000504070300020003" pitchFamily="2" charset="0"/>
                <a:ea typeface="Calibri" panose="020F0502020204030204" pitchFamily="34" charset="0"/>
                <a:cs typeface="Times New Roman" panose="02020603050405020304" pitchFamily="18" charset="0"/>
              </a:rPr>
              <a:t>Acil durum planının yenilenmesi</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1800"/>
              </a:lnSpc>
              <a:spcBef>
                <a:spcPts val="800"/>
              </a:spcBef>
              <a:spcAft>
                <a:spcPts val="800"/>
              </a:spcAft>
            </a:pPr>
            <a:r>
              <a:rPr lang="tr-TR" dirty="0">
                <a:latin typeface="Nyala" panose="02000504070300020003" pitchFamily="2" charset="0"/>
                <a:ea typeface="Calibri" panose="020F0502020204030204" pitchFamily="34" charset="0"/>
                <a:cs typeface="Times New Roman" panose="02020603050405020304" pitchFamily="18" charset="0"/>
              </a:rPr>
              <a:t>MADDE 14 – (1) İşyerinde, belirlenmiş olan acil durumları etkileyebilecek veya yeni acil durumların ortaya çıkmasına neden olacak değişikliklerin meydana gelmesi halinde etkinin büyüklüğüne göre acil durum planı tamamen veya kısmen yenilenir.</a:t>
            </a:r>
          </a:p>
          <a:p>
            <a:pPr>
              <a:lnSpc>
                <a:spcPts val="1800"/>
              </a:lnSpc>
              <a:spcBef>
                <a:spcPts val="800"/>
              </a:spcBef>
              <a:spcAft>
                <a:spcPts val="800"/>
              </a:spcAft>
            </a:pPr>
            <a:r>
              <a:rPr lang="tr-TR" dirty="0">
                <a:latin typeface="Nyala" panose="02000504070300020003" pitchFamily="2" charset="0"/>
                <a:ea typeface="Calibri" panose="020F0502020204030204" pitchFamily="34" charset="0"/>
                <a:cs typeface="Times New Roman" panose="02020603050405020304" pitchFamily="18" charset="0"/>
              </a:rPr>
              <a:t>(2) Birinci fıkrada belirtilen durumlardan bağımsız olarak, hazırlanmış olan acil durum planları;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tehlike sınıfına göre çok tehlikeli, tehlikeli ve az tehlikeli işyerlerinde sırasıyla en geç iki, dört ve altı yılda bir yenilenir.</a:t>
            </a:r>
            <a:endParaRPr lang="tr-TR" dirty="0">
              <a:effectLst/>
              <a:latin typeface="Nyala" panose="02000504070300020003" pitchFamily="2" charset="0"/>
              <a:ea typeface="Calibri" panose="020F0502020204030204" pitchFamily="34" charset="0"/>
              <a:cs typeface="Times New Roman" panose="02020603050405020304" pitchFamily="18" charset="0"/>
            </a:endParaRPr>
          </a:p>
        </p:txBody>
      </p:sp>
      <p:sp>
        <p:nvSpPr>
          <p:cNvPr id="3" name="Dikdörtgen 2"/>
          <p:cNvSpPr/>
          <p:nvPr/>
        </p:nvSpPr>
        <p:spPr>
          <a:xfrm>
            <a:off x="148045" y="100399"/>
            <a:ext cx="11965577" cy="4806380"/>
          </a:xfrm>
          <a:prstGeom prst="rect">
            <a:avLst/>
          </a:prstGeom>
        </p:spPr>
        <p:txBody>
          <a:bodyPr wrap="square">
            <a:spAutoFit/>
          </a:bodyPr>
          <a:lstStyle/>
          <a:p>
            <a:pPr>
              <a:lnSpc>
                <a:spcPts val="1700"/>
              </a:lnSpc>
              <a:spcBef>
                <a:spcPts val="700"/>
              </a:spcBef>
              <a:spcAft>
                <a:spcPts val="700"/>
              </a:spcAft>
            </a:pPr>
            <a:r>
              <a:rPr lang="tr-TR" b="1" dirty="0">
                <a:highlight>
                  <a:srgbClr val="FFFF00"/>
                </a:highlight>
                <a:latin typeface="Nyala" panose="02000504070300020003" pitchFamily="2" charset="0"/>
                <a:ea typeface="Calibri" panose="020F0502020204030204" pitchFamily="34" charset="0"/>
                <a:cs typeface="Times New Roman" panose="02020603050405020304" pitchFamily="18" charset="0"/>
              </a:rPr>
              <a:t>Görevlendirilecek çalışanların belirlenmesi</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1700"/>
              </a:lnSpc>
              <a:spcBef>
                <a:spcPts val="700"/>
              </a:spcBef>
              <a:spcAft>
                <a:spcPts val="700"/>
              </a:spcAft>
            </a:pPr>
            <a:r>
              <a:rPr lang="tr-TR" dirty="0">
                <a:latin typeface="Nyala" panose="02000504070300020003" pitchFamily="2" charset="0"/>
                <a:ea typeface="Calibri" panose="020F0502020204030204" pitchFamily="34" charset="0"/>
                <a:cs typeface="Times New Roman" panose="02020603050405020304" pitchFamily="18" charset="0"/>
              </a:rPr>
              <a:t>MADDE 11 – (1) İşveren; işyerlerinde tehlike sınıflarını tespit eden Tebliğde belirlenmiş olan çok tehlikeli sınıfta yer alan işyerlerinde 30 çalışana, </a:t>
            </a:r>
            <a:r>
              <a:rPr lang="tr-TR" dirty="0">
                <a:solidFill>
                  <a:srgbClr val="FF0000"/>
                </a:solidFill>
                <a:highlight>
                  <a:srgbClr val="FFFF00"/>
                </a:highlight>
                <a:latin typeface="Nyala" panose="02000504070300020003" pitchFamily="2" charset="0"/>
                <a:ea typeface="Calibri" panose="020F0502020204030204" pitchFamily="34" charset="0"/>
                <a:cs typeface="Times New Roman" panose="02020603050405020304" pitchFamily="18" charset="0"/>
              </a:rPr>
              <a:t>tehlikeli sınıfta yer alan işyerlerinde 40 çalışana ve az tehlikeli sınıfta yer alan işyerlerinde 50 çalışana kadar</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1700"/>
              </a:lnSpc>
              <a:spcBef>
                <a:spcPts val="700"/>
              </a:spcBef>
              <a:spcAft>
                <a:spcPts val="700"/>
              </a:spcAft>
            </a:pP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a) </a:t>
            </a:r>
            <a:r>
              <a:rPr lang="tr-TR" dirty="0">
                <a:solidFill>
                  <a:srgbClr val="FF0000"/>
                </a:solidFill>
                <a:highlight>
                  <a:srgbClr val="FFFF00"/>
                </a:highlight>
                <a:latin typeface="Nyala" panose="02000504070300020003" pitchFamily="2" charset="0"/>
                <a:ea typeface="Calibri" panose="020F0502020204030204" pitchFamily="34" charset="0"/>
                <a:cs typeface="Times New Roman" panose="02020603050405020304" pitchFamily="18" charset="0"/>
              </a:rPr>
              <a:t>Arama, kurtarma ve tahliye</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1700"/>
              </a:lnSpc>
              <a:spcBef>
                <a:spcPts val="700"/>
              </a:spcBef>
              <a:spcAft>
                <a:spcPts val="700"/>
              </a:spcAft>
            </a:pP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b) </a:t>
            </a:r>
            <a:r>
              <a:rPr lang="tr-TR" dirty="0">
                <a:solidFill>
                  <a:srgbClr val="FF0000"/>
                </a:solidFill>
                <a:highlight>
                  <a:srgbClr val="FFFF00"/>
                </a:highlight>
                <a:latin typeface="Nyala" panose="02000504070300020003" pitchFamily="2" charset="0"/>
                <a:ea typeface="Calibri" panose="020F0502020204030204" pitchFamily="34" charset="0"/>
                <a:cs typeface="Times New Roman" panose="02020603050405020304" pitchFamily="18" charset="0"/>
              </a:rPr>
              <a:t>Yangınla mücadele</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1700"/>
              </a:lnSpc>
              <a:spcBef>
                <a:spcPts val="700"/>
              </a:spcBef>
              <a:spcAft>
                <a:spcPts val="700"/>
              </a:spcAft>
            </a:pP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konularının her biri için uygun donanıma sahip ve özel eğitimli en az birer çalışanı </a:t>
            </a:r>
            <a:r>
              <a:rPr lang="tr-TR" dirty="0">
                <a:solidFill>
                  <a:srgbClr val="FF0000"/>
                </a:solidFill>
                <a:highlight>
                  <a:srgbClr val="FFFF00"/>
                </a:highlight>
                <a:latin typeface="Nyala" panose="02000504070300020003" pitchFamily="2" charset="0"/>
                <a:ea typeface="Calibri" panose="020F0502020204030204" pitchFamily="34" charset="0"/>
                <a:cs typeface="Times New Roman" panose="02020603050405020304" pitchFamily="18" charset="0"/>
              </a:rPr>
              <a:t>destek elemanı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olarak görevlendirir.</a:t>
            </a:r>
            <a:r>
              <a:rPr lang="tr-TR" dirty="0">
                <a:latin typeface="Nyala" panose="02000504070300020003" pitchFamily="2" charset="0"/>
                <a:ea typeface="Calibri" panose="020F0502020204030204" pitchFamily="34" charset="0"/>
                <a:cs typeface="Times New Roman" panose="02020603050405020304" pitchFamily="18" charset="0"/>
              </a:rPr>
              <a:t> </a:t>
            </a:r>
            <a:r>
              <a:rPr lang="tr-TR" dirty="0" smtClean="0">
                <a:latin typeface="Nyala" panose="02000504070300020003" pitchFamily="2" charset="0"/>
                <a:ea typeface="Calibri" panose="020F0502020204030204" pitchFamily="34" charset="0"/>
                <a:cs typeface="Times New Roman" panose="02020603050405020304" pitchFamily="18" charset="0"/>
              </a:rPr>
              <a:t>                                                                                                                   </a:t>
            </a:r>
            <a:r>
              <a:rPr lang="tr-TR" dirty="0" smtClean="0">
                <a:highlight>
                  <a:srgbClr val="FFFF00"/>
                </a:highlight>
                <a:latin typeface="Nyala" panose="02000504070300020003" pitchFamily="2" charset="0"/>
                <a:ea typeface="Calibri" panose="020F0502020204030204" pitchFamily="34" charset="0"/>
                <a:cs typeface="Times New Roman" panose="02020603050405020304" pitchFamily="18" charset="0"/>
              </a:rPr>
              <a:t>İşyerinde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bunları aşan sayılarda çalışanın bulunması halinde</a:t>
            </a:r>
            <a:r>
              <a:rPr lang="tr-TR" dirty="0">
                <a:latin typeface="Nyala" panose="02000504070300020003" pitchFamily="2" charset="0"/>
                <a:ea typeface="Calibri" panose="020F0502020204030204" pitchFamily="34" charset="0"/>
                <a:cs typeface="Times New Roman" panose="02020603050405020304" pitchFamily="18" charset="0"/>
              </a:rPr>
              <a:t>,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tehlike sınıfına göre her</a:t>
            </a:r>
            <a:r>
              <a:rPr lang="tr-TR" dirty="0">
                <a:latin typeface="Nyala" panose="02000504070300020003" pitchFamily="2" charset="0"/>
                <a:ea typeface="Calibri" panose="020F0502020204030204" pitchFamily="34" charset="0"/>
                <a:cs typeface="Times New Roman" panose="02020603050405020304" pitchFamily="18" charset="0"/>
              </a:rPr>
              <a:t> 30,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40 ve 50’ye kadar çalışan için birer destek elemanı daha görevlendirir.</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1700"/>
              </a:lnSpc>
              <a:spcBef>
                <a:spcPts val="700"/>
              </a:spcBef>
              <a:spcAft>
                <a:spcPts val="700"/>
              </a:spcAft>
            </a:pPr>
            <a:r>
              <a:rPr lang="tr-TR" dirty="0">
                <a:latin typeface="Nyala" panose="02000504070300020003" pitchFamily="2" charset="0"/>
                <a:ea typeface="Calibri" panose="020F0502020204030204" pitchFamily="34" charset="0"/>
                <a:cs typeface="Times New Roman" panose="02020603050405020304" pitchFamily="18" charset="0"/>
              </a:rPr>
              <a:t>(2) İşveren, ilkyardım konusunda 22/5/2002 tarihli ve 24762 sayılı Resmî Gazete’de yayımlanan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İlkyardım Yönetmeliği esaslarına göre destek elemanı görevlendirir.</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1700"/>
              </a:lnSpc>
              <a:spcBef>
                <a:spcPts val="700"/>
              </a:spcBef>
              <a:spcAft>
                <a:spcPts val="700"/>
              </a:spcAft>
            </a:pPr>
            <a:r>
              <a:rPr lang="tr-TR" dirty="0">
                <a:latin typeface="Nyala" panose="02000504070300020003" pitchFamily="2" charset="0"/>
                <a:ea typeface="Calibri" panose="020F0502020204030204" pitchFamily="34" charset="0"/>
                <a:cs typeface="Times New Roman" panose="02020603050405020304" pitchFamily="18" charset="0"/>
              </a:rPr>
              <a:t>(3) Her konu için birden fazla çalışanın görevlendirilmesi gereken işyerlerinde bu çalışanlar konularına göre ekipler halinde koordineli olarak görev yapar.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Her ekipte bir ekip başı bulunur.</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1700"/>
              </a:lnSpc>
              <a:spcBef>
                <a:spcPts val="700"/>
              </a:spcBef>
              <a:spcAft>
                <a:spcPts val="700"/>
              </a:spcAft>
            </a:pPr>
            <a:r>
              <a:rPr lang="tr-TR" dirty="0">
                <a:latin typeface="Nyala" panose="02000504070300020003" pitchFamily="2" charset="0"/>
                <a:ea typeface="Calibri" panose="020F0502020204030204" pitchFamily="34" charset="0"/>
                <a:cs typeface="Times New Roman" panose="02020603050405020304" pitchFamily="18" charset="0"/>
              </a:rPr>
              <a:t>(4) İşveren tarafından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acil durumlarda ekipler arası gerekli koordinasyonu sağlamak üzere çalışanları arasından bir sorumlu görevlendirilir.</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1700"/>
              </a:lnSpc>
              <a:spcBef>
                <a:spcPts val="700"/>
              </a:spcBef>
              <a:spcAft>
                <a:spcPts val="700"/>
              </a:spcAft>
            </a:pPr>
            <a:r>
              <a:rPr lang="tr-TR" dirty="0">
                <a:latin typeface="Nyala" panose="02000504070300020003" pitchFamily="2" charset="0"/>
                <a:ea typeface="Calibri" panose="020F0502020204030204" pitchFamily="34" charset="0"/>
                <a:cs typeface="Times New Roman" panose="02020603050405020304" pitchFamily="18" charset="0"/>
              </a:rPr>
              <a:t>(5)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10’dan az çalışanı olan ve az tehlikeli sınıfta yer alan işyerlerinde birinci fıkrada belirtilen yükümlülüğü yerine getirmek üzere bir kişi görevlendirilmesi yeterlidir.</a:t>
            </a:r>
            <a:endParaRPr lang="tr-TR" dirty="0">
              <a:effectLst/>
              <a:latin typeface="Nyala" panose="02000504070300020003"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2609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7084" y="263509"/>
            <a:ext cx="11434355" cy="622543"/>
          </a:xfrm>
          <a:prstGeom prst="rect">
            <a:avLst/>
          </a:prstGeom>
        </p:spPr>
        <p:txBody>
          <a:bodyPr wrap="square">
            <a:spAutoFit/>
          </a:bodyPr>
          <a:lstStyle/>
          <a:p>
            <a:pPr algn="ctr">
              <a:lnSpc>
                <a:spcPts val="1400"/>
              </a:lnSpc>
              <a:spcBef>
                <a:spcPts val="600"/>
              </a:spcBef>
              <a:spcAft>
                <a:spcPts val="600"/>
              </a:spcAft>
            </a:pPr>
            <a:r>
              <a:rPr lang="tr-TR" sz="1100" dirty="0">
                <a:latin typeface="Nyala" panose="02000504070300020003" pitchFamily="2" charset="0"/>
                <a:ea typeface="Calibri" panose="020F0502020204030204" pitchFamily="34" charset="0"/>
                <a:cs typeface="Times New Roman" panose="02020603050405020304" pitchFamily="18" charset="0"/>
              </a:rPr>
              <a:t>29 Temmuz </a:t>
            </a:r>
            <a:r>
              <a:rPr lang="tr-TR" sz="1100" dirty="0">
                <a:highlight>
                  <a:srgbClr val="FFFF00"/>
                </a:highlight>
                <a:latin typeface="Nyala" panose="02000504070300020003" pitchFamily="2" charset="0"/>
                <a:ea typeface="Calibri" panose="020F0502020204030204" pitchFamily="34" charset="0"/>
                <a:cs typeface="Times New Roman" panose="02020603050405020304" pitchFamily="18" charset="0"/>
              </a:rPr>
              <a:t>2015</a:t>
            </a:r>
            <a:r>
              <a:rPr lang="tr-TR" sz="1100" dirty="0">
                <a:latin typeface="Nyala" panose="02000504070300020003" pitchFamily="2" charset="0"/>
                <a:ea typeface="Calibri" panose="020F0502020204030204" pitchFamily="34" charset="0"/>
                <a:cs typeface="Times New Roman" panose="02020603050405020304" pitchFamily="18" charset="0"/>
              </a:rPr>
              <a:t> </a:t>
            </a:r>
            <a:r>
              <a:rPr lang="tr-TR" sz="1100" dirty="0" smtClean="0">
                <a:latin typeface="Nyala" panose="02000504070300020003" pitchFamily="2" charset="0"/>
                <a:ea typeface="Calibri" panose="020F0502020204030204" pitchFamily="34" charset="0"/>
                <a:cs typeface="Times New Roman" panose="02020603050405020304" pitchFamily="18" charset="0"/>
              </a:rPr>
              <a:t>Çarşamba / Resmî Gazete Sayı </a:t>
            </a:r>
            <a:r>
              <a:rPr lang="tr-TR" sz="1100" dirty="0">
                <a:latin typeface="Nyala" panose="02000504070300020003" pitchFamily="2" charset="0"/>
                <a:ea typeface="Calibri" panose="020F0502020204030204" pitchFamily="34" charset="0"/>
                <a:cs typeface="Times New Roman" panose="02020603050405020304" pitchFamily="18" charset="0"/>
              </a:rPr>
              <a:t>: </a:t>
            </a:r>
            <a:r>
              <a:rPr lang="tr-TR" sz="1100" dirty="0">
                <a:highlight>
                  <a:srgbClr val="FFFF00"/>
                </a:highlight>
                <a:latin typeface="Nyala" panose="02000504070300020003" pitchFamily="2" charset="0"/>
                <a:ea typeface="Calibri" panose="020F0502020204030204" pitchFamily="34" charset="0"/>
                <a:cs typeface="Times New Roman" panose="02020603050405020304" pitchFamily="18" charset="0"/>
              </a:rPr>
              <a:t>29429</a:t>
            </a:r>
            <a:endParaRPr lang="tr-TR" sz="1100" dirty="0">
              <a:latin typeface="Nyala" panose="02000504070300020003" pitchFamily="2" charset="0"/>
              <a:ea typeface="Calibri" panose="020F0502020204030204" pitchFamily="34" charset="0"/>
              <a:cs typeface="Times New Roman" panose="02020603050405020304" pitchFamily="18" charset="0"/>
            </a:endParaRPr>
          </a:p>
          <a:p>
            <a:pPr algn="ctr">
              <a:lnSpc>
                <a:spcPts val="1400"/>
              </a:lnSpc>
              <a:spcBef>
                <a:spcPts val="600"/>
              </a:spcBef>
              <a:spcAft>
                <a:spcPts val="600"/>
              </a:spcAft>
            </a:pPr>
            <a:r>
              <a:rPr lang="tr-TR" sz="1100" dirty="0">
                <a:latin typeface="Nyala" panose="02000504070300020003" pitchFamily="2" charset="0"/>
                <a:ea typeface="Calibri" panose="020F0502020204030204" pitchFamily="34" charset="0"/>
                <a:cs typeface="Times New Roman" panose="02020603050405020304" pitchFamily="18" charset="0"/>
              </a:rPr>
              <a:t>  </a:t>
            </a:r>
            <a:r>
              <a:rPr lang="tr-TR" b="1" dirty="0" smtClean="0">
                <a:highlight>
                  <a:srgbClr val="FFFF00"/>
                </a:highlight>
                <a:latin typeface="Nyala" panose="02000504070300020003" pitchFamily="2" charset="0"/>
                <a:ea typeface="Calibri" panose="020F0502020204030204" pitchFamily="34" charset="0"/>
                <a:cs typeface="Times New Roman" panose="02020603050405020304" pitchFamily="18" charset="0"/>
              </a:rPr>
              <a:t>İLKYARDIM </a:t>
            </a:r>
            <a:r>
              <a:rPr lang="tr-TR" b="1" dirty="0">
                <a:highlight>
                  <a:srgbClr val="FFFF00"/>
                </a:highlight>
                <a:latin typeface="Nyala" panose="02000504070300020003" pitchFamily="2" charset="0"/>
                <a:ea typeface="Calibri" panose="020F0502020204030204" pitchFamily="34" charset="0"/>
                <a:cs typeface="Times New Roman" panose="02020603050405020304" pitchFamily="18" charset="0"/>
              </a:rPr>
              <a:t>YÖNETMELİĞİ</a:t>
            </a:r>
            <a:endParaRPr lang="tr-TR" dirty="0">
              <a:effectLst/>
              <a:latin typeface="Nyala" panose="02000504070300020003" pitchFamily="2" charset="0"/>
              <a:ea typeface="Calibri" panose="020F0502020204030204" pitchFamily="34" charset="0"/>
              <a:cs typeface="Times New Roman" panose="02020603050405020304" pitchFamily="18" charset="0"/>
            </a:endParaRPr>
          </a:p>
        </p:txBody>
      </p:sp>
      <p:sp>
        <p:nvSpPr>
          <p:cNvPr id="3" name="Dikdörtgen 2"/>
          <p:cNvSpPr/>
          <p:nvPr/>
        </p:nvSpPr>
        <p:spPr>
          <a:xfrm>
            <a:off x="583473" y="1170635"/>
            <a:ext cx="11355977" cy="2635914"/>
          </a:xfrm>
          <a:prstGeom prst="rect">
            <a:avLst/>
          </a:prstGeom>
        </p:spPr>
        <p:txBody>
          <a:bodyPr wrap="square">
            <a:spAutoFit/>
          </a:bodyPr>
          <a:lstStyle/>
          <a:p>
            <a:pPr>
              <a:lnSpc>
                <a:spcPts val="1800"/>
              </a:lnSpc>
              <a:spcBef>
                <a:spcPts val="900"/>
              </a:spcBef>
              <a:spcAft>
                <a:spcPts val="900"/>
              </a:spcAft>
            </a:pPr>
            <a:r>
              <a:rPr lang="tr-TR" b="1" dirty="0">
                <a:highlight>
                  <a:srgbClr val="FFFF00"/>
                </a:highlight>
                <a:latin typeface="Nyala" panose="02000504070300020003" pitchFamily="2" charset="0"/>
                <a:ea typeface="Calibri" panose="020F0502020204030204" pitchFamily="34" charset="0"/>
                <a:cs typeface="Times New Roman" panose="02020603050405020304" pitchFamily="18" charset="0"/>
              </a:rPr>
              <a:t>İlkyardımcı bulundurulması</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1800"/>
              </a:lnSpc>
              <a:spcBef>
                <a:spcPts val="900"/>
              </a:spcBef>
              <a:spcAft>
                <a:spcPts val="900"/>
              </a:spcAft>
            </a:pPr>
            <a:r>
              <a:rPr lang="tr-TR" dirty="0">
                <a:latin typeface="Nyala" panose="02000504070300020003" pitchFamily="2" charset="0"/>
                <a:ea typeface="Calibri" panose="020F0502020204030204" pitchFamily="34" charset="0"/>
                <a:cs typeface="Times New Roman" panose="02020603050405020304" pitchFamily="18" charset="0"/>
              </a:rPr>
              <a:t>MADDE 19 – (1</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 İş sağlığı ve güvenliği kapsamında</a:t>
            </a:r>
            <a:r>
              <a:rPr lang="tr-TR" dirty="0">
                <a:latin typeface="Nyala" panose="02000504070300020003" pitchFamily="2" charset="0"/>
                <a:ea typeface="Calibri" panose="020F0502020204030204" pitchFamily="34" charset="0"/>
                <a:cs typeface="Times New Roman" panose="02020603050405020304" pitchFamily="18" charset="0"/>
              </a:rPr>
              <a:t>;</a:t>
            </a:r>
          </a:p>
          <a:p>
            <a:pPr>
              <a:lnSpc>
                <a:spcPts val="1800"/>
              </a:lnSpc>
              <a:spcBef>
                <a:spcPts val="900"/>
              </a:spcBef>
              <a:spcAft>
                <a:spcPts val="900"/>
              </a:spcAft>
            </a:pPr>
            <a:r>
              <a:rPr lang="tr-TR" dirty="0">
                <a:latin typeface="Nyala" panose="02000504070300020003" pitchFamily="2" charset="0"/>
                <a:ea typeface="Calibri" panose="020F0502020204030204" pitchFamily="34" charset="0"/>
                <a:cs typeface="Times New Roman" panose="02020603050405020304" pitchFamily="18" charset="0"/>
              </a:rPr>
              <a:t>a)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Az tehlikeli işyerlerinde, her 20 çalışan için 1 ilkyardımcı</a:t>
            </a:r>
            <a:r>
              <a:rPr lang="tr-TR" dirty="0">
                <a:latin typeface="Nyala" panose="02000504070300020003" pitchFamily="2" charset="0"/>
                <a:ea typeface="Calibri" panose="020F0502020204030204" pitchFamily="34" charset="0"/>
                <a:cs typeface="Times New Roman" panose="02020603050405020304" pitchFamily="18" charset="0"/>
              </a:rPr>
              <a:t>,</a:t>
            </a:r>
          </a:p>
          <a:p>
            <a:pPr>
              <a:lnSpc>
                <a:spcPts val="1800"/>
              </a:lnSpc>
              <a:spcBef>
                <a:spcPts val="900"/>
              </a:spcBef>
              <a:spcAft>
                <a:spcPts val="900"/>
              </a:spcAft>
            </a:pPr>
            <a:r>
              <a:rPr lang="tr-TR" dirty="0">
                <a:latin typeface="Nyala" panose="02000504070300020003" pitchFamily="2" charset="0"/>
                <a:ea typeface="Calibri" panose="020F0502020204030204" pitchFamily="34" charset="0"/>
                <a:cs typeface="Times New Roman" panose="02020603050405020304" pitchFamily="18" charset="0"/>
              </a:rPr>
              <a:t>b)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Tehlikeli işyerlerinde, her 15 çalışana kadar 1 ilkyardımcı</a:t>
            </a:r>
            <a:r>
              <a:rPr lang="tr-TR" dirty="0">
                <a:latin typeface="Nyala" panose="02000504070300020003" pitchFamily="2" charset="0"/>
                <a:ea typeface="Calibri" panose="020F0502020204030204" pitchFamily="34" charset="0"/>
                <a:cs typeface="Times New Roman" panose="02020603050405020304" pitchFamily="18" charset="0"/>
              </a:rPr>
              <a:t>,</a:t>
            </a:r>
          </a:p>
          <a:p>
            <a:pPr>
              <a:lnSpc>
                <a:spcPts val="1800"/>
              </a:lnSpc>
              <a:spcBef>
                <a:spcPts val="900"/>
              </a:spcBef>
              <a:spcAft>
                <a:spcPts val="900"/>
              </a:spcAft>
            </a:pPr>
            <a:r>
              <a:rPr lang="tr-TR" dirty="0">
                <a:latin typeface="Nyala" panose="02000504070300020003" pitchFamily="2" charset="0"/>
                <a:ea typeface="Calibri" panose="020F0502020204030204" pitchFamily="34" charset="0"/>
                <a:cs typeface="Times New Roman" panose="02020603050405020304" pitchFamily="18" charset="0"/>
              </a:rPr>
              <a:t>c) Çok tehlikeli işyerlerinde, her 10 çalışana kadar 1 ilkyardımcı,</a:t>
            </a:r>
          </a:p>
          <a:p>
            <a:pPr>
              <a:lnSpc>
                <a:spcPts val="1800"/>
              </a:lnSpc>
              <a:spcBef>
                <a:spcPts val="900"/>
              </a:spcBef>
              <a:spcAft>
                <a:spcPts val="900"/>
              </a:spcAft>
            </a:pP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bulundurması zorunludur</a:t>
            </a:r>
            <a:r>
              <a:rPr lang="tr-TR" dirty="0">
                <a:latin typeface="Nyala" panose="02000504070300020003" pitchFamily="2" charset="0"/>
                <a:ea typeface="Calibri" panose="020F0502020204030204" pitchFamily="34" charset="0"/>
                <a:cs typeface="Times New Roman" panose="02020603050405020304" pitchFamily="18" charset="0"/>
              </a:rPr>
              <a:t>.</a:t>
            </a:r>
            <a:endParaRPr lang="tr-TR" dirty="0">
              <a:effectLst/>
              <a:latin typeface="Nyala" panose="02000504070300020003"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9574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3710" y="107434"/>
            <a:ext cx="11890243" cy="1579920"/>
          </a:xfrm>
          <a:prstGeom prst="rect">
            <a:avLst/>
          </a:prstGeom>
        </p:spPr>
        <p:txBody>
          <a:bodyPr wrap="square">
            <a:spAutoFit/>
          </a:bodyPr>
          <a:lstStyle/>
          <a:p>
            <a:pPr algn="ctr">
              <a:lnSpc>
                <a:spcPts val="1400"/>
              </a:lnSpc>
              <a:spcBef>
                <a:spcPts val="600"/>
              </a:spcBef>
              <a:spcAft>
                <a:spcPts val="600"/>
              </a:spcAft>
            </a:pPr>
            <a:r>
              <a:rPr lang="tr-TR" b="1" dirty="0">
                <a:highlight>
                  <a:srgbClr val="FFFF00"/>
                </a:highlight>
                <a:latin typeface="Nyala" panose="02000504070300020003" pitchFamily="2" charset="0"/>
                <a:ea typeface="Calibri" panose="020F0502020204030204" pitchFamily="34" charset="0"/>
                <a:cs typeface="Times New Roman" panose="02020603050405020304" pitchFamily="18" charset="0"/>
              </a:rPr>
              <a:t>BİNALARIN YANGINDAN KORUNMASI HAKKINDA </a:t>
            </a:r>
            <a:r>
              <a:rPr lang="tr-TR" b="1" dirty="0" smtClean="0">
                <a:highlight>
                  <a:srgbClr val="FFFF00"/>
                </a:highlight>
                <a:latin typeface="Nyala" panose="02000504070300020003" pitchFamily="2" charset="0"/>
                <a:ea typeface="Calibri" panose="020F0502020204030204" pitchFamily="34" charset="0"/>
                <a:cs typeface="Times New Roman" panose="02020603050405020304" pitchFamily="18" charset="0"/>
              </a:rPr>
              <a:t>YÖNETMELİK</a:t>
            </a:r>
          </a:p>
          <a:p>
            <a:pPr algn="ctr">
              <a:lnSpc>
                <a:spcPts val="1400"/>
              </a:lnSpc>
              <a:spcBef>
                <a:spcPts val="600"/>
              </a:spcBef>
              <a:spcAft>
                <a:spcPts val="600"/>
              </a:spcAft>
            </a:pPr>
            <a:r>
              <a:rPr lang="tr-TR" sz="1400" dirty="0">
                <a:latin typeface="Nyala" panose="02000504070300020003" pitchFamily="2" charset="0"/>
              </a:rPr>
              <a:t>Bakanlar Kurulu Kararının Tarihi : 27/11/2007 No : 2007/12937 </a:t>
            </a:r>
            <a:r>
              <a:rPr lang="tr-TR" sz="1400" dirty="0" smtClean="0">
                <a:latin typeface="Nyala" panose="02000504070300020003" pitchFamily="2" charset="0"/>
              </a:rPr>
              <a:t>Yayımlandığı </a:t>
            </a:r>
            <a:r>
              <a:rPr lang="tr-TR" sz="1400" dirty="0">
                <a:latin typeface="Nyala" panose="02000504070300020003" pitchFamily="2" charset="0"/>
              </a:rPr>
              <a:t>R.Gazetenin Tarihi : 19/12/2007 No : 26735 </a:t>
            </a:r>
            <a:endParaRPr lang="tr-TR" sz="1400" b="1" dirty="0">
              <a:highlight>
                <a:srgbClr val="FFFF00"/>
              </a:highlight>
              <a:latin typeface="Nyala" panose="02000504070300020003" pitchFamily="2" charset="0"/>
              <a:ea typeface="Calibri" panose="020F0502020204030204" pitchFamily="34" charset="0"/>
              <a:cs typeface="Times New Roman" panose="02020603050405020304" pitchFamily="18" charset="0"/>
            </a:endParaRPr>
          </a:p>
          <a:p>
            <a:pPr algn="ctr">
              <a:lnSpc>
                <a:spcPts val="1400"/>
              </a:lnSpc>
              <a:spcBef>
                <a:spcPts val="600"/>
              </a:spcBef>
              <a:spcAft>
                <a:spcPts val="600"/>
              </a:spcAft>
            </a:pPr>
            <a:r>
              <a:rPr lang="tr-TR" b="1" dirty="0" smtClean="0">
                <a:latin typeface="Nyala" panose="02000504070300020003" pitchFamily="2" charset="0"/>
                <a:ea typeface="Calibri" panose="020F0502020204030204" pitchFamily="34" charset="0"/>
                <a:cs typeface="Times New Roman" panose="02020603050405020304" pitchFamily="18" charset="0"/>
              </a:rPr>
              <a:t>DOKUZUNCU </a:t>
            </a:r>
            <a:r>
              <a:rPr lang="tr-TR" b="1" dirty="0">
                <a:latin typeface="Nyala" panose="02000504070300020003" pitchFamily="2" charset="0"/>
                <a:ea typeface="Calibri" panose="020F0502020204030204" pitchFamily="34" charset="0"/>
                <a:cs typeface="Times New Roman" panose="02020603050405020304" pitchFamily="18" charset="0"/>
              </a:rPr>
              <a:t>KISIM / Yangın Güvenliği Sorumluluğu, </a:t>
            </a:r>
            <a:r>
              <a:rPr lang="tr-TR" b="1" dirty="0">
                <a:solidFill>
                  <a:prstClr val="black"/>
                </a:solidFill>
                <a:latin typeface="Nyala" panose="02000504070300020003" pitchFamily="2" charset="0"/>
                <a:ea typeface="Calibri" panose="020F0502020204030204" pitchFamily="34" charset="0"/>
                <a:cs typeface="Times New Roman" panose="02020603050405020304" pitchFamily="18" charset="0"/>
              </a:rPr>
              <a:t>Ekipler, Eğitim, Denetim, İşbirliği, Ödenek ve İç Düzenlemeler</a:t>
            </a:r>
            <a:r>
              <a:rPr lang="tr-TR" b="1" dirty="0" smtClean="0">
                <a:latin typeface="Nyala" panose="02000504070300020003" pitchFamily="2" charset="0"/>
                <a:ea typeface="Calibri" panose="020F0502020204030204" pitchFamily="34" charset="0"/>
                <a:cs typeface="Times New Roman" panose="02020603050405020304" pitchFamily="18" charset="0"/>
              </a:rPr>
              <a:t>                                                                                                                                                                                                                            </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1900"/>
              </a:lnSpc>
              <a:spcBef>
                <a:spcPts val="600"/>
              </a:spcBef>
              <a:spcAft>
                <a:spcPts val="600"/>
              </a:spcAft>
            </a:pPr>
            <a:r>
              <a:rPr lang="tr-TR" b="1" dirty="0" smtClean="0">
                <a:latin typeface="Nyala" panose="02000504070300020003" pitchFamily="2" charset="0"/>
                <a:ea typeface="Calibri" panose="020F0502020204030204" pitchFamily="34" charset="0"/>
                <a:cs typeface="Times New Roman" panose="02020603050405020304" pitchFamily="18" charset="0"/>
              </a:rPr>
              <a:t>Yangın </a:t>
            </a:r>
            <a:r>
              <a:rPr lang="tr-TR" b="1" dirty="0">
                <a:latin typeface="Nyala" panose="02000504070300020003" pitchFamily="2" charset="0"/>
                <a:ea typeface="Calibri" panose="020F0502020204030204" pitchFamily="34" charset="0"/>
                <a:cs typeface="Times New Roman" panose="02020603050405020304" pitchFamily="18" charset="0"/>
              </a:rPr>
              <a:t>güvenliği </a:t>
            </a:r>
            <a:r>
              <a:rPr lang="tr-TR" b="1" dirty="0" smtClean="0">
                <a:latin typeface="Nyala" panose="02000504070300020003" pitchFamily="2" charset="0"/>
                <a:ea typeface="Calibri" panose="020F0502020204030204" pitchFamily="34" charset="0"/>
                <a:cs typeface="Times New Roman" panose="02020603050405020304" pitchFamily="18" charset="0"/>
              </a:rPr>
              <a:t>sorumluluğu</a:t>
            </a:r>
            <a:r>
              <a:rPr lang="tr-TR" dirty="0" smtClean="0">
                <a:latin typeface="Nyala" panose="02000504070300020003" pitchFamily="2" charset="0"/>
                <a:ea typeface="Calibri" panose="020F0502020204030204" pitchFamily="34" charset="0"/>
                <a:cs typeface="Times New Roman" panose="02020603050405020304" pitchFamily="18" charset="0"/>
              </a:rPr>
              <a:t> / MADDE </a:t>
            </a:r>
            <a:r>
              <a:rPr lang="tr-TR" dirty="0">
                <a:latin typeface="Nyala" panose="02000504070300020003" pitchFamily="2" charset="0"/>
                <a:ea typeface="Calibri" panose="020F0502020204030204" pitchFamily="34" charset="0"/>
                <a:cs typeface="Times New Roman" panose="02020603050405020304" pitchFamily="18" charset="0"/>
              </a:rPr>
              <a:t>124- (1)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Yapı, bina, tesis ve işletmelerde yangın güvenliğinden; kamu</a:t>
            </a:r>
            <a:r>
              <a:rPr lang="tr-TR" dirty="0">
                <a:latin typeface="Nyala" panose="02000504070300020003" pitchFamily="2" charset="0"/>
                <a:ea typeface="Calibri" panose="020F0502020204030204" pitchFamily="34" charset="0"/>
                <a:cs typeface="Times New Roman" panose="02020603050405020304" pitchFamily="18" charset="0"/>
              </a:rPr>
              <a:t> ve özel kurum ve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kuruluşlarda en büyük amir</a:t>
            </a:r>
            <a:r>
              <a:rPr lang="tr-TR" dirty="0">
                <a:latin typeface="Nyala" panose="02000504070300020003" pitchFamily="2" charset="0"/>
                <a:ea typeface="Calibri" panose="020F0502020204030204" pitchFamily="34" charset="0"/>
                <a:cs typeface="Times New Roman" panose="02020603050405020304" pitchFamily="18" charset="0"/>
              </a:rPr>
              <a:t>, diğer bina, tesis ve işletmelerde ise sahip veya yöneticiler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sorumludur.</a:t>
            </a:r>
            <a:endParaRPr lang="tr-TR" dirty="0">
              <a:effectLst/>
              <a:latin typeface="Nyala" panose="02000504070300020003" pitchFamily="2" charset="0"/>
              <a:ea typeface="Calibri" panose="020F0502020204030204" pitchFamily="34" charset="0"/>
              <a:cs typeface="Times New Roman" panose="02020603050405020304" pitchFamily="18" charset="0"/>
            </a:endParaRPr>
          </a:p>
        </p:txBody>
      </p:sp>
      <p:sp>
        <p:nvSpPr>
          <p:cNvPr id="3" name="Dikdörtgen 2"/>
          <p:cNvSpPr/>
          <p:nvPr/>
        </p:nvSpPr>
        <p:spPr>
          <a:xfrm>
            <a:off x="153710" y="1687354"/>
            <a:ext cx="12038290" cy="5170646"/>
          </a:xfrm>
          <a:prstGeom prst="rect">
            <a:avLst/>
          </a:prstGeom>
        </p:spPr>
        <p:txBody>
          <a:bodyPr wrap="square">
            <a:spAutoFit/>
          </a:bodyPr>
          <a:lstStyle/>
          <a:p>
            <a:pPr algn="ctr">
              <a:lnSpc>
                <a:spcPts val="1800"/>
              </a:lnSpc>
              <a:spcBef>
                <a:spcPts val="900"/>
              </a:spcBef>
              <a:spcAft>
                <a:spcPts val="900"/>
              </a:spcAft>
            </a:pPr>
            <a:r>
              <a:rPr lang="tr-TR" b="1" dirty="0">
                <a:latin typeface="Nyala" panose="02000504070300020003" pitchFamily="2" charset="0"/>
                <a:ea typeface="Calibri" panose="020F0502020204030204" pitchFamily="34" charset="0"/>
                <a:cs typeface="Times New Roman" panose="02020603050405020304" pitchFamily="18" charset="0"/>
              </a:rPr>
              <a:t>İKİNCİ BÖLÜM / Ekiplerin Kuruluşu, Görevleri ve Çalışma Esasları</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1800"/>
              </a:lnSpc>
              <a:spcBef>
                <a:spcPts val="900"/>
              </a:spcBef>
              <a:spcAft>
                <a:spcPts val="900"/>
              </a:spcAft>
            </a:pPr>
            <a:r>
              <a:rPr lang="tr-TR" b="1" dirty="0">
                <a:latin typeface="Nyala" panose="02000504070300020003" pitchFamily="2" charset="0"/>
                <a:ea typeface="Calibri" panose="020F0502020204030204" pitchFamily="34" charset="0"/>
                <a:cs typeface="Times New Roman" panose="02020603050405020304" pitchFamily="18" charset="0"/>
              </a:rPr>
              <a:t>Ekiplerin </a:t>
            </a:r>
            <a:r>
              <a:rPr lang="tr-TR" b="1" dirty="0" smtClean="0">
                <a:latin typeface="Nyala" panose="02000504070300020003" pitchFamily="2" charset="0"/>
                <a:ea typeface="Calibri" panose="020F0502020204030204" pitchFamily="34" charset="0"/>
                <a:cs typeface="Times New Roman" panose="02020603050405020304" pitchFamily="18" charset="0"/>
              </a:rPr>
              <a:t>kuruluşu</a:t>
            </a:r>
            <a:r>
              <a:rPr lang="tr-TR" dirty="0" smtClean="0">
                <a:latin typeface="Nyala" panose="02000504070300020003" pitchFamily="2" charset="0"/>
                <a:ea typeface="Calibri" panose="020F0502020204030204" pitchFamily="34" charset="0"/>
                <a:cs typeface="Times New Roman" panose="02020603050405020304" pitchFamily="18" charset="0"/>
              </a:rPr>
              <a:t> / MADDE </a:t>
            </a:r>
            <a:r>
              <a:rPr lang="tr-TR" dirty="0">
                <a:latin typeface="Nyala" panose="02000504070300020003" pitchFamily="2" charset="0"/>
                <a:ea typeface="Calibri" panose="020F0502020204030204" pitchFamily="34" charset="0"/>
                <a:cs typeface="Times New Roman" panose="02020603050405020304" pitchFamily="18" charset="0"/>
              </a:rPr>
              <a:t>126- (1) Yapı yüksekliği 30.50 m.’den fazla olan konut binaları ile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içinde 50 kişiden fazla insan bulunan konut dışı her türlü yapıda, binada, tesiste, işletmede</a:t>
            </a:r>
            <a:r>
              <a:rPr lang="tr-TR" dirty="0">
                <a:latin typeface="Nyala" panose="02000504070300020003" pitchFamily="2" charset="0"/>
                <a:ea typeface="Calibri" panose="020F0502020204030204" pitchFamily="34" charset="0"/>
                <a:cs typeface="Times New Roman" panose="02020603050405020304" pitchFamily="18" charset="0"/>
              </a:rPr>
              <a:t> ve içinde 200’den fazla kişinin barındığı sitelerde aşağıdaki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acil durum ekipleri oluşturulur.</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1800"/>
              </a:lnSpc>
              <a:spcBef>
                <a:spcPts val="900"/>
              </a:spcBef>
              <a:spcAft>
                <a:spcPts val="900"/>
              </a:spcAft>
            </a:pP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a) Söndürme ekibi,</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1800"/>
              </a:lnSpc>
              <a:spcBef>
                <a:spcPts val="900"/>
              </a:spcBef>
              <a:spcAft>
                <a:spcPts val="900"/>
              </a:spcAft>
            </a:pP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b) Kurtarma ekibi,</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1800"/>
              </a:lnSpc>
              <a:spcBef>
                <a:spcPts val="900"/>
              </a:spcBef>
              <a:spcAft>
                <a:spcPts val="900"/>
              </a:spcAft>
            </a:pP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c) Koruma ekibi,</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1800"/>
              </a:lnSpc>
              <a:spcBef>
                <a:spcPts val="900"/>
              </a:spcBef>
              <a:spcAft>
                <a:spcPts val="900"/>
              </a:spcAft>
            </a:pP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ç) İlk yardım ekibi.</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1800"/>
              </a:lnSpc>
              <a:spcBef>
                <a:spcPts val="900"/>
              </a:spcBef>
              <a:spcAft>
                <a:spcPts val="900"/>
              </a:spcAft>
            </a:pPr>
            <a:r>
              <a:rPr lang="tr-TR" dirty="0">
                <a:latin typeface="Nyala" panose="02000504070300020003" pitchFamily="2" charset="0"/>
                <a:ea typeface="Calibri" panose="020F0502020204030204" pitchFamily="34" charset="0"/>
                <a:cs typeface="Times New Roman" panose="02020603050405020304" pitchFamily="18" charset="0"/>
              </a:rPr>
              <a:t>(2)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Birinci fıkrada belirtilenler dışındaki yapı, bina, tesis ve işletmelerde</a:t>
            </a:r>
            <a:r>
              <a:rPr lang="tr-TR" dirty="0">
                <a:latin typeface="Nyala" panose="02000504070300020003" pitchFamily="2" charset="0"/>
                <a:ea typeface="Calibri" panose="020F0502020204030204" pitchFamily="34" charset="0"/>
                <a:cs typeface="Times New Roman" panose="02020603050405020304" pitchFamily="18" charset="0"/>
              </a:rPr>
              <a:t> ise; bina sahibinin, yöneticisinin veya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amirin</a:t>
            </a:r>
            <a:r>
              <a:rPr lang="tr-TR" dirty="0">
                <a:latin typeface="Nyala" panose="02000504070300020003" pitchFamily="2" charset="0"/>
                <a:ea typeface="Calibri" panose="020F0502020204030204" pitchFamily="34" charset="0"/>
                <a:cs typeface="Times New Roman" panose="02020603050405020304" pitchFamily="18" charset="0"/>
              </a:rPr>
              <a:t>in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uygun göreceği tedbirler alınır.</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1800"/>
              </a:lnSpc>
              <a:spcBef>
                <a:spcPts val="900"/>
              </a:spcBef>
              <a:spcAft>
                <a:spcPts val="900"/>
              </a:spcAft>
            </a:pPr>
            <a:r>
              <a:rPr lang="tr-TR" dirty="0">
                <a:latin typeface="Nyala" panose="02000504070300020003" pitchFamily="2" charset="0"/>
                <a:ea typeface="Calibri" panose="020F0502020204030204" pitchFamily="34" charset="0"/>
                <a:cs typeface="Times New Roman" panose="02020603050405020304" pitchFamily="18" charset="0"/>
              </a:rPr>
              <a:t>(3) </a:t>
            </a:r>
            <a:r>
              <a:rPr lang="tr-TR" dirty="0" smtClean="0">
                <a:solidFill>
                  <a:srgbClr val="FF0000"/>
                </a:solidFill>
                <a:highlight>
                  <a:srgbClr val="FFFF00"/>
                </a:highlight>
                <a:latin typeface="Nyala" panose="02000504070300020003" pitchFamily="2" charset="0"/>
                <a:ea typeface="Calibri" panose="020F0502020204030204" pitchFamily="34" charset="0"/>
                <a:cs typeface="Times New Roman" panose="02020603050405020304" pitchFamily="18" charset="0"/>
              </a:rPr>
              <a:t>Söndürme </a:t>
            </a:r>
            <a:r>
              <a:rPr lang="tr-TR" dirty="0">
                <a:solidFill>
                  <a:srgbClr val="FF0000"/>
                </a:solidFill>
                <a:highlight>
                  <a:srgbClr val="FFFF00"/>
                </a:highlight>
                <a:latin typeface="Nyala" panose="02000504070300020003" pitchFamily="2" charset="0"/>
                <a:ea typeface="Calibri" panose="020F0502020204030204" pitchFamily="34" charset="0"/>
                <a:cs typeface="Times New Roman" panose="02020603050405020304" pitchFamily="18" charset="0"/>
              </a:rPr>
              <a:t>ve kurtarma ekipleri en az 3'er kişiden; koruma ve ilk yardım ekipleri ise, en az 2'şer kişiden oluşur</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a:t>
            </a:r>
            <a:r>
              <a:rPr lang="tr-TR" dirty="0">
                <a:latin typeface="Nyala" panose="02000504070300020003" pitchFamily="2" charset="0"/>
                <a:ea typeface="Calibri" panose="020F0502020204030204" pitchFamily="34" charset="0"/>
                <a:cs typeface="Times New Roman" panose="02020603050405020304" pitchFamily="18" charset="0"/>
              </a:rPr>
              <a:t>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Kurumda sivil savunma servisleri kurulmuş ise, söz konusu ekiplerin görevleri bu servislerce yürütülür.</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1800"/>
              </a:lnSpc>
              <a:spcBef>
                <a:spcPts val="900"/>
              </a:spcBef>
              <a:spcAft>
                <a:spcPts val="900"/>
              </a:spcAft>
            </a:pPr>
            <a:r>
              <a:rPr lang="tr-TR" dirty="0">
                <a:latin typeface="Nyala" panose="02000504070300020003" pitchFamily="2" charset="0"/>
                <a:ea typeface="Calibri" panose="020F0502020204030204" pitchFamily="34" charset="0"/>
                <a:cs typeface="Times New Roman" panose="02020603050405020304" pitchFamily="18" charset="0"/>
              </a:rPr>
              <a:t>(4)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Her ekipte bir ekip başı bulunur</a:t>
            </a:r>
            <a:r>
              <a:rPr lang="tr-TR" dirty="0" smtClean="0">
                <a:highlight>
                  <a:srgbClr val="FFFF00"/>
                </a:highlight>
                <a:latin typeface="Nyala" panose="02000504070300020003" pitchFamily="2" charset="0"/>
                <a:ea typeface="Calibri" panose="020F0502020204030204" pitchFamily="34" charset="0"/>
                <a:cs typeface="Times New Roman" panose="02020603050405020304" pitchFamily="18" charset="0"/>
              </a:rPr>
              <a:t>.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Ekip başı, aynı zamanda iç düzenlemeleri uygulamakla görevli amirin yardımcısıdır.</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1800"/>
              </a:lnSpc>
              <a:spcBef>
                <a:spcPts val="900"/>
              </a:spcBef>
              <a:spcAft>
                <a:spcPts val="900"/>
              </a:spcAft>
            </a:pPr>
            <a:r>
              <a:rPr lang="tr-TR" dirty="0" smtClean="0">
                <a:latin typeface="Nyala" panose="02000504070300020003" pitchFamily="2" charset="0"/>
                <a:ea typeface="Calibri" panose="020F0502020204030204" pitchFamily="34" charset="0"/>
                <a:cs typeface="Times New Roman" panose="02020603050405020304" pitchFamily="18" charset="0"/>
              </a:rPr>
              <a:t>(</a:t>
            </a:r>
            <a:r>
              <a:rPr lang="tr-TR" dirty="0">
                <a:latin typeface="Nyala" panose="02000504070300020003" pitchFamily="2" charset="0"/>
                <a:ea typeface="Calibri" panose="020F0502020204030204" pitchFamily="34" charset="0"/>
                <a:cs typeface="Times New Roman" panose="02020603050405020304" pitchFamily="18" charset="0"/>
              </a:rPr>
              <a:t>5)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Acil durum ekiplerinin görevleri ile isim ve adres listeleri bina içinde kolayca görülebilecek yerlerde asılı olarak bulundurulur.</a:t>
            </a:r>
            <a:endParaRPr lang="tr-TR" dirty="0">
              <a:effectLst/>
              <a:latin typeface="Nyala" panose="02000504070300020003"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7352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48342" y="276996"/>
            <a:ext cx="11599817" cy="2866747"/>
          </a:xfrm>
          <a:prstGeom prst="rect">
            <a:avLst/>
          </a:prstGeom>
        </p:spPr>
        <p:txBody>
          <a:bodyPr wrap="square">
            <a:spAutoFit/>
          </a:bodyPr>
          <a:lstStyle/>
          <a:p>
            <a:pPr>
              <a:lnSpc>
                <a:spcPts val="1800"/>
              </a:lnSpc>
              <a:spcBef>
                <a:spcPts val="900"/>
              </a:spcBef>
              <a:spcAft>
                <a:spcPts val="900"/>
              </a:spcAft>
            </a:pPr>
            <a:r>
              <a:rPr lang="tr-TR" b="1" dirty="0">
                <a:highlight>
                  <a:srgbClr val="FFFF00"/>
                </a:highlight>
                <a:latin typeface="Nyala" panose="02000504070300020003" pitchFamily="2" charset="0"/>
                <a:ea typeface="Calibri" panose="020F0502020204030204" pitchFamily="34" charset="0"/>
                <a:cs typeface="Times New Roman" panose="02020603050405020304" pitchFamily="18" charset="0"/>
              </a:rPr>
              <a:t>Ekiplerin görevleri</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1800"/>
              </a:lnSpc>
              <a:spcBef>
                <a:spcPts val="900"/>
              </a:spcBef>
              <a:spcAft>
                <a:spcPts val="900"/>
              </a:spcAft>
            </a:pPr>
            <a:r>
              <a:rPr lang="tr-TR" dirty="0">
                <a:latin typeface="Nyala" panose="02000504070300020003" pitchFamily="2" charset="0"/>
                <a:ea typeface="Calibri" panose="020F0502020204030204" pitchFamily="34" charset="0"/>
                <a:cs typeface="Times New Roman" panose="02020603050405020304" pitchFamily="18" charset="0"/>
              </a:rPr>
              <a:t>MADDE 127- (1) Ekiplerin görevleri aşağıda belirtilmiştir.</a:t>
            </a:r>
          </a:p>
          <a:p>
            <a:pPr>
              <a:lnSpc>
                <a:spcPts val="1800"/>
              </a:lnSpc>
              <a:spcBef>
                <a:spcPts val="900"/>
              </a:spcBef>
              <a:spcAft>
                <a:spcPts val="900"/>
              </a:spcAft>
            </a:pPr>
            <a:r>
              <a:rPr lang="tr-TR" dirty="0">
                <a:latin typeface="Nyala" panose="02000504070300020003" pitchFamily="2" charset="0"/>
                <a:ea typeface="Calibri" panose="020F0502020204030204" pitchFamily="34" charset="0"/>
                <a:cs typeface="Times New Roman" panose="02020603050405020304" pitchFamily="18" charset="0"/>
              </a:rPr>
              <a:t>a)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Söndürme ekibi; binada çıkacak yangına derhal müdahale ederek yangının genişlemesine mani olmak ve söndürmek,</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1800"/>
              </a:lnSpc>
              <a:spcBef>
                <a:spcPts val="900"/>
              </a:spcBef>
              <a:spcAft>
                <a:spcPts val="900"/>
              </a:spcAft>
            </a:pPr>
            <a:r>
              <a:rPr lang="tr-TR" dirty="0">
                <a:latin typeface="Nyala" panose="02000504070300020003" pitchFamily="2" charset="0"/>
                <a:ea typeface="Calibri" panose="020F0502020204030204" pitchFamily="34" charset="0"/>
                <a:cs typeface="Times New Roman" panose="02020603050405020304" pitchFamily="18" charset="0"/>
              </a:rPr>
              <a:t>b)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Kurtarma ekibi; yangın ve diğer acil durumlarda can ve mal kurtarma işlerini yapmak,</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1800"/>
              </a:lnSpc>
              <a:spcBef>
                <a:spcPts val="900"/>
              </a:spcBef>
              <a:spcAft>
                <a:spcPts val="900"/>
              </a:spcAft>
            </a:pPr>
            <a:r>
              <a:rPr lang="tr-TR" dirty="0">
                <a:latin typeface="Nyala" panose="02000504070300020003" pitchFamily="2" charset="0"/>
                <a:ea typeface="Calibri" panose="020F0502020204030204" pitchFamily="34" charset="0"/>
                <a:cs typeface="Times New Roman" panose="02020603050405020304" pitchFamily="18" charset="0"/>
              </a:rPr>
              <a:t>c)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Koruma ekibi; kurtarma ekibince kurtarılan eşya ve evrakı korumak, yangın nedeniyle ortaya çıkması muhtemel panik ve kargaşayı önlemek,</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1800"/>
              </a:lnSpc>
              <a:spcBef>
                <a:spcPts val="900"/>
              </a:spcBef>
              <a:spcAft>
                <a:spcPts val="900"/>
              </a:spcAft>
            </a:pPr>
            <a:r>
              <a:rPr lang="tr-TR" dirty="0">
                <a:latin typeface="Nyala" panose="02000504070300020003" pitchFamily="2" charset="0"/>
                <a:ea typeface="Calibri" panose="020F0502020204030204" pitchFamily="34" charset="0"/>
                <a:cs typeface="Times New Roman" panose="02020603050405020304" pitchFamily="18" charset="0"/>
              </a:rPr>
              <a:t>ç)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İlk Yardım ekibi; yangın sebebiyle yaralanan veya hastalanan kişilere ilk yardım yapmak.</a:t>
            </a:r>
            <a:endParaRPr lang="tr-TR" dirty="0">
              <a:effectLst/>
              <a:latin typeface="Nyala" panose="02000504070300020003" pitchFamily="2" charset="0"/>
              <a:ea typeface="Calibri" panose="020F0502020204030204" pitchFamily="34" charset="0"/>
              <a:cs typeface="Times New Roman" panose="02020603050405020304" pitchFamily="18" charset="0"/>
            </a:endParaRPr>
          </a:p>
        </p:txBody>
      </p:sp>
      <p:sp>
        <p:nvSpPr>
          <p:cNvPr id="3" name="Dikdörtgen 2"/>
          <p:cNvSpPr/>
          <p:nvPr/>
        </p:nvSpPr>
        <p:spPr>
          <a:xfrm>
            <a:off x="348342" y="3815652"/>
            <a:ext cx="11460479" cy="2007537"/>
          </a:xfrm>
          <a:prstGeom prst="rect">
            <a:avLst/>
          </a:prstGeom>
        </p:spPr>
        <p:txBody>
          <a:bodyPr wrap="square">
            <a:spAutoFit/>
          </a:bodyPr>
          <a:lstStyle/>
          <a:p>
            <a:pPr>
              <a:lnSpc>
                <a:spcPts val="2200"/>
              </a:lnSpc>
              <a:spcBef>
                <a:spcPts val="900"/>
              </a:spcBef>
              <a:spcAft>
                <a:spcPts val="900"/>
              </a:spcAft>
            </a:pPr>
            <a:r>
              <a:rPr lang="tr-TR" b="1" dirty="0">
                <a:highlight>
                  <a:srgbClr val="FFFF00"/>
                </a:highlight>
                <a:latin typeface="Nyala" panose="02000504070300020003" pitchFamily="2" charset="0"/>
                <a:ea typeface="Calibri" panose="020F0502020204030204" pitchFamily="34" charset="0"/>
                <a:cs typeface="Times New Roman" panose="02020603050405020304" pitchFamily="18" charset="0"/>
              </a:rPr>
              <a:t>Genel eğitim</a:t>
            </a:r>
            <a:endParaRPr lang="tr-TR" dirty="0">
              <a:latin typeface="Nyala" panose="02000504070300020003" pitchFamily="2" charset="0"/>
              <a:ea typeface="Calibri" panose="020F0502020204030204" pitchFamily="34" charset="0"/>
              <a:cs typeface="Times New Roman" panose="02020603050405020304" pitchFamily="18" charset="0"/>
            </a:endParaRPr>
          </a:p>
          <a:p>
            <a:pPr>
              <a:lnSpc>
                <a:spcPts val="2200"/>
              </a:lnSpc>
              <a:spcBef>
                <a:spcPts val="900"/>
              </a:spcBef>
              <a:spcAft>
                <a:spcPts val="900"/>
              </a:spcAft>
            </a:pPr>
            <a:r>
              <a:rPr lang="tr-TR" dirty="0">
                <a:latin typeface="Nyala" panose="02000504070300020003" pitchFamily="2" charset="0"/>
                <a:ea typeface="Calibri" panose="020F0502020204030204" pitchFamily="34" charset="0"/>
                <a:cs typeface="Times New Roman" panose="02020603050405020304" pitchFamily="18" charset="0"/>
              </a:rPr>
              <a:t>MADDE 129- (1)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Acil durum ekiplerinin personeli</a:t>
            </a:r>
            <a:r>
              <a:rPr lang="tr-TR" dirty="0">
                <a:latin typeface="Nyala" panose="02000504070300020003" pitchFamily="2" charset="0"/>
                <a:ea typeface="Calibri" panose="020F0502020204030204" pitchFamily="34" charset="0"/>
                <a:cs typeface="Times New Roman" panose="02020603050405020304" pitchFamily="18" charset="0"/>
              </a:rPr>
              <a:t>; bina sahibi, yöneticisi veya amirinin sorumluluğunda </a:t>
            </a:r>
            <a:r>
              <a:rPr lang="tr-TR" dirty="0">
                <a:highlight>
                  <a:srgbClr val="FFFF00"/>
                </a:highlight>
                <a:latin typeface="Nyala" panose="02000504070300020003" pitchFamily="2" charset="0"/>
                <a:ea typeface="Calibri" panose="020F0502020204030204" pitchFamily="34" charset="0"/>
                <a:cs typeface="Times New Roman" panose="02020603050405020304" pitchFamily="18" charset="0"/>
              </a:rPr>
              <a:t>yangından korunma, yangının söndürülmesi, can ve mal kurtarma, ilk yardım faaliyetleri, itfaiye ile işbirliği ve organizasyon sağlanması konularında, mahalli itfaiye ve sivil savunma teşkilatlarından yararlanılarak eğitilir ve yapılan tatbikatlar ile bilgi ve becerileri artırılır. Ekip personeli ile binadaki diğer görevliler, yangın söndürme alet ve malzemelerinin nasıl kullanılacağı ve en kısa zamanda itfaiyeye nasıl ulaşılacağı konularında tatbikî eğitimden geçirilir. Binada senede en az 1 kez söndürme ve tahliye tatbikatı yapılır.</a:t>
            </a:r>
            <a:endParaRPr lang="tr-TR" dirty="0">
              <a:effectLst/>
              <a:latin typeface="Nyala" panose="02000504070300020003"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551750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TotalTime>
  <Words>3133</Words>
  <Application>Microsoft Office PowerPoint</Application>
  <PresentationFormat>Geniş ekran</PresentationFormat>
  <Paragraphs>325</Paragraphs>
  <Slides>42</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42</vt:i4>
      </vt:variant>
    </vt:vector>
  </HeadingPairs>
  <TitlesOfParts>
    <vt:vector size="50" baseType="lpstr">
      <vt:lpstr>Arial</vt:lpstr>
      <vt:lpstr>Calibri</vt:lpstr>
      <vt:lpstr>Calibri Light</vt:lpstr>
      <vt:lpstr>Cambria</vt:lpstr>
      <vt:lpstr>Candara</vt:lpstr>
      <vt:lpstr>Nyala</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Team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Erdem TUNCER</dc:creator>
  <cp:lastModifiedBy>Hakan YAMAN</cp:lastModifiedBy>
  <cp:revision>68</cp:revision>
  <cp:lastPrinted>2017-04-10T08:05:01Z</cp:lastPrinted>
  <dcterms:created xsi:type="dcterms:W3CDTF">2017-03-30T06:18:38Z</dcterms:created>
  <dcterms:modified xsi:type="dcterms:W3CDTF">2017-04-10T11:52:22Z</dcterms:modified>
</cp:coreProperties>
</file>